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2"/>
  </p:notesMasterIdLst>
  <p:handoutMasterIdLst>
    <p:handoutMasterId r:id="rId53"/>
  </p:handoutMasterIdLst>
  <p:sldIdLst>
    <p:sldId id="256" r:id="rId5"/>
    <p:sldId id="260" r:id="rId6"/>
    <p:sldId id="261" r:id="rId7"/>
    <p:sldId id="262" r:id="rId8"/>
    <p:sldId id="263" r:id="rId9"/>
    <p:sldId id="264" r:id="rId10"/>
    <p:sldId id="266" r:id="rId11"/>
    <p:sldId id="269" r:id="rId12"/>
    <p:sldId id="267" r:id="rId13"/>
    <p:sldId id="268" r:id="rId14"/>
    <p:sldId id="265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98" r:id="rId23"/>
    <p:sldId id="299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5" r:id="rId41"/>
    <p:sldId id="293" r:id="rId42"/>
    <p:sldId id="294" r:id="rId43"/>
    <p:sldId id="296" r:id="rId44"/>
    <p:sldId id="297" r:id="rId45"/>
    <p:sldId id="300" r:id="rId46"/>
    <p:sldId id="301" r:id="rId47"/>
    <p:sldId id="302" r:id="rId48"/>
    <p:sldId id="303" r:id="rId49"/>
    <p:sldId id="304" r:id="rId50"/>
    <p:sldId id="305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12" autoAdjust="0"/>
  </p:normalViewPr>
  <p:slideViewPr>
    <p:cSldViewPr snapToGrid="0">
      <p:cViewPr>
        <p:scale>
          <a:sx n="100" d="100"/>
          <a:sy n="100" d="100"/>
        </p:scale>
        <p:origin x="264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2424" y="1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B135C41-0282-41D8-A30F-9843C5754E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A632E0-5602-407F-964C-DFCE49A1415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1D7B8C-B299-457F-83FE-4CF427A79B7A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BBC29-3EA0-445B-AFB3-DC8279A0CCE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D12ACC-6144-4C59-AEE6-23EB423F525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8DE50-59DF-49F0-975E-0C06D8523B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6519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9A58-7ED5-476D-A4A7-35E9D449C9D5}" type="datetimeFigureOut">
              <a:rPr lang="en-US" noProof="0" smtClean="0"/>
              <a:t>7/10/2023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3E594E-E434-4D5A-BDC3-3408954523C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88341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E594E-E434-4D5A-BDC3-3408954523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75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E594E-E434-4D5A-BDC3-3408954523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356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60500" y="4089400"/>
            <a:ext cx="9144000" cy="779462"/>
          </a:xfrm>
        </p:spPr>
        <p:txBody>
          <a:bodyPr anchor="b">
            <a:normAutofit/>
          </a:bodyPr>
          <a:lstStyle>
            <a:lvl1pPr algn="ctr"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18762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FD3-3FE4-41E1-9A2F-88D3AA2B5F06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256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FD3-3FE4-41E1-9A2F-88D3AA2B5F06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511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447800"/>
            <a:ext cx="10515600" cy="4572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889000" y="1854200"/>
            <a:ext cx="104241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019301"/>
            <a:ext cx="10515600" cy="424815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489656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l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25500" y="1352177"/>
            <a:ext cx="10629900" cy="3810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75553" y="1733177"/>
            <a:ext cx="104241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osceles Triangle 8"/>
          <p:cNvSpPr/>
          <p:nvPr userDrawn="1"/>
        </p:nvSpPr>
        <p:spPr>
          <a:xfrm>
            <a:off x="595745" y="2290310"/>
            <a:ext cx="2350655" cy="2599190"/>
          </a:xfrm>
          <a:prstGeom prst="triangle">
            <a:avLst/>
          </a:prstGeom>
          <a:noFill/>
          <a:ln w="730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Isosceles Triangle 9"/>
          <p:cNvSpPr/>
          <p:nvPr userDrawn="1"/>
        </p:nvSpPr>
        <p:spPr>
          <a:xfrm>
            <a:off x="3437336" y="2295144"/>
            <a:ext cx="2350008" cy="2596896"/>
          </a:xfrm>
          <a:prstGeom prst="triangle">
            <a:avLst/>
          </a:prstGeom>
          <a:noFill/>
          <a:ln w="730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Isosceles Triangle 10"/>
          <p:cNvSpPr/>
          <p:nvPr userDrawn="1"/>
        </p:nvSpPr>
        <p:spPr>
          <a:xfrm>
            <a:off x="6278280" y="2294187"/>
            <a:ext cx="2350008" cy="2596896"/>
          </a:xfrm>
          <a:prstGeom prst="triangle">
            <a:avLst/>
          </a:prstGeom>
          <a:noFill/>
          <a:ln w="730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Isosceles Triangle 11"/>
          <p:cNvSpPr/>
          <p:nvPr userDrawn="1"/>
        </p:nvSpPr>
        <p:spPr>
          <a:xfrm>
            <a:off x="9121280" y="2294186"/>
            <a:ext cx="2350008" cy="2596896"/>
          </a:xfrm>
          <a:prstGeom prst="triangle">
            <a:avLst/>
          </a:prstGeom>
          <a:noFill/>
          <a:ln w="730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099946" y="3606800"/>
            <a:ext cx="1359568" cy="1121317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Enter theme here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934588" y="3606800"/>
            <a:ext cx="1359568" cy="1121317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Enter theme 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769230" y="3606799"/>
            <a:ext cx="1359568" cy="11213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Enter theme here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9631582" y="3606799"/>
            <a:ext cx="1359568" cy="11213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Enter theme here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597681" y="5456420"/>
            <a:ext cx="2350008" cy="826954"/>
            <a:chOff x="722376" y="5444388"/>
            <a:chExt cx="2223516" cy="82695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723900" y="5444388"/>
              <a:ext cx="2221992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722376" y="5716708"/>
              <a:ext cx="2221992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22376" y="5995576"/>
              <a:ext cx="2221992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22376" y="6271342"/>
              <a:ext cx="2221992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595745" y="5171607"/>
            <a:ext cx="2349068" cy="1319681"/>
          </a:xfrm>
        </p:spPr>
        <p:txBody>
          <a:bodyPr lIns="9144" rIns="9144">
            <a:normAutofit/>
          </a:bodyPr>
          <a:lstStyle>
            <a:lvl1pPr marL="0" indent="0">
              <a:lnSpc>
                <a:spcPct val="165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Expand on theme details here</a:t>
            </a: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3432831" y="5456420"/>
            <a:ext cx="2350008" cy="826954"/>
            <a:chOff x="722376" y="5444388"/>
            <a:chExt cx="2223516" cy="826954"/>
          </a:xfrm>
        </p:grpSpPr>
        <p:cxnSp>
          <p:nvCxnSpPr>
            <p:cNvPr id="27" name="Straight Connector 26"/>
            <p:cNvCxnSpPr/>
            <p:nvPr userDrawn="1"/>
          </p:nvCxnSpPr>
          <p:spPr>
            <a:xfrm>
              <a:off x="723900" y="5444388"/>
              <a:ext cx="2221992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22376" y="5716708"/>
              <a:ext cx="2221992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22376" y="5995576"/>
              <a:ext cx="2221992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22376" y="6271342"/>
              <a:ext cx="2221992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 userDrawn="1"/>
        </p:nvGrpSpPr>
        <p:grpSpPr>
          <a:xfrm>
            <a:off x="6295691" y="5456420"/>
            <a:ext cx="2350008" cy="826954"/>
            <a:chOff x="722376" y="5444388"/>
            <a:chExt cx="2223516" cy="826954"/>
          </a:xfrm>
        </p:grpSpPr>
        <p:cxnSp>
          <p:nvCxnSpPr>
            <p:cNvPr id="32" name="Straight Connector 31"/>
            <p:cNvCxnSpPr/>
            <p:nvPr userDrawn="1"/>
          </p:nvCxnSpPr>
          <p:spPr>
            <a:xfrm>
              <a:off x="723900" y="5444388"/>
              <a:ext cx="2221992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22376" y="5716708"/>
              <a:ext cx="2221992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22376" y="5995576"/>
              <a:ext cx="2221992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22376" y="6271342"/>
              <a:ext cx="2221992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 userDrawn="1"/>
        </p:nvGrpSpPr>
        <p:grpSpPr>
          <a:xfrm>
            <a:off x="9129825" y="5456420"/>
            <a:ext cx="2350008" cy="826954"/>
            <a:chOff x="722376" y="5444388"/>
            <a:chExt cx="2223516" cy="826954"/>
          </a:xfrm>
        </p:grpSpPr>
        <p:cxnSp>
          <p:nvCxnSpPr>
            <p:cNvPr id="37" name="Straight Connector 36"/>
            <p:cNvCxnSpPr/>
            <p:nvPr userDrawn="1"/>
          </p:nvCxnSpPr>
          <p:spPr>
            <a:xfrm>
              <a:off x="723900" y="5444388"/>
              <a:ext cx="222199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722376" y="5716708"/>
              <a:ext cx="222199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722376" y="5995576"/>
              <a:ext cx="222199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722376" y="6271342"/>
              <a:ext cx="222199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 Placeholder 23"/>
          <p:cNvSpPr>
            <a:spLocks noGrp="1"/>
          </p:cNvSpPr>
          <p:nvPr>
            <p:ph type="body" sz="quarter" idx="16" hasCustomPrompt="1"/>
          </p:nvPr>
        </p:nvSpPr>
        <p:spPr>
          <a:xfrm>
            <a:off x="3431815" y="5171606"/>
            <a:ext cx="2350008" cy="1319681"/>
          </a:xfrm>
        </p:spPr>
        <p:txBody>
          <a:bodyPr lIns="9144" rIns="9144">
            <a:normAutofit/>
          </a:bodyPr>
          <a:lstStyle>
            <a:lvl1pPr marL="0" indent="0">
              <a:lnSpc>
                <a:spcPct val="165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Expand on theme details here.</a:t>
            </a:r>
          </a:p>
        </p:txBody>
      </p:sp>
      <p:sp>
        <p:nvSpPr>
          <p:cNvPr id="42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6295437" y="5171605"/>
            <a:ext cx="2350008" cy="1319681"/>
          </a:xfrm>
        </p:spPr>
        <p:txBody>
          <a:bodyPr lIns="9144" rIns="9144">
            <a:normAutofit/>
          </a:bodyPr>
          <a:lstStyle>
            <a:lvl1pPr marL="0" indent="0">
              <a:lnSpc>
                <a:spcPct val="165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Expand on theme details here</a:t>
            </a:r>
          </a:p>
        </p:txBody>
      </p:sp>
      <p:sp>
        <p:nvSpPr>
          <p:cNvPr id="43" name="Text Placehold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9129317" y="5171604"/>
            <a:ext cx="2350008" cy="1319681"/>
          </a:xfrm>
        </p:spPr>
        <p:txBody>
          <a:bodyPr lIns="9144" rIns="9144">
            <a:normAutofit/>
          </a:bodyPr>
          <a:lstStyle>
            <a:lvl1pPr marL="0" indent="0">
              <a:lnSpc>
                <a:spcPct val="165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Expand on theme details here</a:t>
            </a:r>
          </a:p>
        </p:txBody>
      </p:sp>
    </p:spTree>
    <p:extLst>
      <p:ext uri="{BB962C8B-B14F-4D97-AF65-F5344CB8AC3E}">
        <p14:creationId xmlns:p14="http://schemas.microsoft.com/office/powerpoint/2010/main" val="1651585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630935"/>
            <a:ext cx="3932237" cy="694944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344617"/>
            <a:ext cx="3932237" cy="117373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057525"/>
            <a:ext cx="3933825" cy="42019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Heading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8200" y="3473138"/>
            <a:ext cx="393192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837883" y="3477718"/>
            <a:ext cx="3932237" cy="191926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</a:t>
            </a:r>
          </a:p>
        </p:txBody>
      </p:sp>
      <p:pic>
        <p:nvPicPr>
          <p:cNvPr id="12" name="Picture 11" descr="Diagram of pyramid to cut out and fol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80767" y="271162"/>
            <a:ext cx="6400800" cy="6403952"/>
          </a:xfrm>
          <a:prstGeom prst="rect">
            <a:avLst/>
          </a:prstGeom>
        </p:spPr>
      </p:pic>
      <p:sp>
        <p:nvSpPr>
          <p:cNvPr id="17" name="Freeform 49"/>
          <p:cNvSpPr>
            <a:spLocks/>
          </p:cNvSpPr>
          <p:nvPr userDrawn="1"/>
        </p:nvSpPr>
        <p:spPr bwMode="auto">
          <a:xfrm>
            <a:off x="5728821" y="611188"/>
            <a:ext cx="2416175" cy="2513012"/>
          </a:xfrm>
          <a:custGeom>
            <a:avLst/>
            <a:gdLst>
              <a:gd name="T0" fmla="*/ 0 w 1522"/>
              <a:gd name="T1" fmla="*/ 0 h 1583"/>
              <a:gd name="T2" fmla="*/ 548 w 1522"/>
              <a:gd name="T3" fmla="*/ 1583 h 1583"/>
              <a:gd name="T4" fmla="*/ 1522 w 1522"/>
              <a:gd name="T5" fmla="*/ 606 h 1583"/>
              <a:gd name="T6" fmla="*/ 0 w 1522"/>
              <a:gd name="T7" fmla="*/ 0 h 1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2" h="1583">
                <a:moveTo>
                  <a:pt x="0" y="0"/>
                </a:moveTo>
                <a:lnTo>
                  <a:pt x="548" y="1583"/>
                </a:lnTo>
                <a:lnTo>
                  <a:pt x="1522" y="606"/>
                </a:lnTo>
                <a:lnTo>
                  <a:pt x="0" y="0"/>
                </a:lnTo>
                <a:close/>
              </a:path>
            </a:pathLst>
          </a:custGeom>
          <a:noFill/>
          <a:ln w="76200" cap="flat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2" name="Freeform 53"/>
          <p:cNvSpPr>
            <a:spLocks/>
          </p:cNvSpPr>
          <p:nvPr userDrawn="1"/>
        </p:nvSpPr>
        <p:spPr bwMode="auto">
          <a:xfrm>
            <a:off x="8809692" y="696544"/>
            <a:ext cx="2514600" cy="2414016"/>
          </a:xfrm>
          <a:custGeom>
            <a:avLst/>
            <a:gdLst>
              <a:gd name="T0" fmla="*/ 1542 w 1542"/>
              <a:gd name="T1" fmla="*/ 0 h 1502"/>
              <a:gd name="T2" fmla="*/ 0 w 1542"/>
              <a:gd name="T3" fmla="*/ 544 h 1502"/>
              <a:gd name="T4" fmla="*/ 952 w 1542"/>
              <a:gd name="T5" fmla="*/ 1502 h 1502"/>
              <a:gd name="T6" fmla="*/ 1542 w 1542"/>
              <a:gd name="T7" fmla="*/ 0 h 1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42" h="1502">
                <a:moveTo>
                  <a:pt x="1542" y="0"/>
                </a:moveTo>
                <a:lnTo>
                  <a:pt x="0" y="544"/>
                </a:lnTo>
                <a:lnTo>
                  <a:pt x="952" y="1502"/>
                </a:lnTo>
                <a:lnTo>
                  <a:pt x="1542" y="0"/>
                </a:lnTo>
                <a:close/>
              </a:path>
            </a:pathLst>
          </a:custGeom>
          <a:noFill/>
          <a:ln w="74613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6" name="Freeform 57"/>
          <p:cNvSpPr>
            <a:spLocks/>
          </p:cNvSpPr>
          <p:nvPr userDrawn="1"/>
        </p:nvSpPr>
        <p:spPr bwMode="auto">
          <a:xfrm>
            <a:off x="5635307" y="3815841"/>
            <a:ext cx="2514600" cy="2414016"/>
          </a:xfrm>
          <a:custGeom>
            <a:avLst/>
            <a:gdLst>
              <a:gd name="T0" fmla="*/ 0 w 1541"/>
              <a:gd name="T1" fmla="*/ 1500 h 1500"/>
              <a:gd name="T2" fmla="*/ 1541 w 1541"/>
              <a:gd name="T3" fmla="*/ 958 h 1500"/>
              <a:gd name="T4" fmla="*/ 589 w 1541"/>
              <a:gd name="T5" fmla="*/ 0 h 1500"/>
              <a:gd name="T6" fmla="*/ 0 w 1541"/>
              <a:gd name="T7" fmla="*/ 1500 h 1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41" h="1500">
                <a:moveTo>
                  <a:pt x="0" y="1500"/>
                </a:moveTo>
                <a:lnTo>
                  <a:pt x="1541" y="958"/>
                </a:lnTo>
                <a:lnTo>
                  <a:pt x="589" y="0"/>
                </a:lnTo>
                <a:lnTo>
                  <a:pt x="0" y="1500"/>
                </a:lnTo>
                <a:close/>
              </a:path>
            </a:pathLst>
          </a:custGeom>
          <a:noFill/>
          <a:ln w="76200" cap="flat">
            <a:solidFill>
              <a:schemeClr val="accent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0" name="Freeform 61"/>
          <p:cNvSpPr>
            <a:spLocks/>
          </p:cNvSpPr>
          <p:nvPr userDrawn="1"/>
        </p:nvSpPr>
        <p:spPr bwMode="auto">
          <a:xfrm>
            <a:off x="8886827" y="3853796"/>
            <a:ext cx="2297113" cy="2390775"/>
          </a:xfrm>
          <a:custGeom>
            <a:avLst/>
            <a:gdLst>
              <a:gd name="T0" fmla="*/ 1447 w 1447"/>
              <a:gd name="T1" fmla="*/ 1506 h 1506"/>
              <a:gd name="T2" fmla="*/ 922 w 1447"/>
              <a:gd name="T3" fmla="*/ 0 h 1506"/>
              <a:gd name="T4" fmla="*/ 0 w 1447"/>
              <a:gd name="T5" fmla="*/ 954 h 1506"/>
              <a:gd name="T6" fmla="*/ 1447 w 1447"/>
              <a:gd name="T7" fmla="*/ 1506 h 1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47" h="1506">
                <a:moveTo>
                  <a:pt x="1447" y="1506"/>
                </a:moveTo>
                <a:lnTo>
                  <a:pt x="922" y="0"/>
                </a:lnTo>
                <a:lnTo>
                  <a:pt x="0" y="954"/>
                </a:lnTo>
                <a:lnTo>
                  <a:pt x="1447" y="1506"/>
                </a:lnTo>
                <a:close/>
              </a:path>
            </a:pathLst>
          </a:custGeom>
          <a:noFill/>
          <a:ln w="71438" cap="flat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5" hasCustomPrompt="1"/>
          </p:nvPr>
        </p:nvSpPr>
        <p:spPr>
          <a:xfrm rot="18880311">
            <a:off x="6245120" y="1050707"/>
            <a:ext cx="1136028" cy="139440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6" hasCustomPrompt="1"/>
          </p:nvPr>
        </p:nvSpPr>
        <p:spPr>
          <a:xfrm rot="2713368">
            <a:off x="9623196" y="1116704"/>
            <a:ext cx="1136028" cy="139440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Text Placeholder 31"/>
          <p:cNvSpPr>
            <a:spLocks noGrp="1"/>
          </p:cNvSpPr>
          <p:nvPr>
            <p:ph type="body" sz="quarter" idx="17" hasCustomPrompt="1"/>
          </p:nvPr>
        </p:nvSpPr>
        <p:spPr>
          <a:xfrm rot="13497645">
            <a:off x="6214981" y="4429595"/>
            <a:ext cx="1136028" cy="139440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5" name="Text Placeholder 31"/>
          <p:cNvSpPr>
            <a:spLocks noGrp="1"/>
          </p:cNvSpPr>
          <p:nvPr>
            <p:ph type="body" sz="quarter" idx="18" hasCustomPrompt="1"/>
          </p:nvPr>
        </p:nvSpPr>
        <p:spPr>
          <a:xfrm rot="8010187">
            <a:off x="9579390" y="4489099"/>
            <a:ext cx="1136028" cy="139440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Text Placeholder 31"/>
          <p:cNvSpPr>
            <a:spLocks noGrp="1"/>
          </p:cNvSpPr>
          <p:nvPr>
            <p:ph type="body" sz="quarter" idx="19" hasCustomPrompt="1"/>
          </p:nvPr>
        </p:nvSpPr>
        <p:spPr>
          <a:xfrm rot="18880311">
            <a:off x="7573996" y="2471039"/>
            <a:ext cx="1893931" cy="192608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68194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FD3-3FE4-41E1-9A2F-88D3AA2B5F06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888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FD3-3FE4-41E1-9A2F-88D3AA2B5F06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92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FD3-3FE4-41E1-9A2F-88D3AA2B5F06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966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FD3-3FE4-41E1-9A2F-88D3AA2B5F06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236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FD3-3FE4-41E1-9A2F-88D3AA2B5F06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784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97FD3-3FE4-41E1-9A2F-88D3AA2B5F06}" type="datetimeFigureOut">
              <a:rPr lang="en-US" smtClean="0"/>
              <a:t>7/10/2023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424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1" r:id="rId5"/>
    <p:sldLayoutId id="2147483652" r:id="rId6"/>
    <p:sldLayoutId id="2147483653" r:id="rId7"/>
    <p:sldLayoutId id="2147483654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>
            <a:extLst>
              <a:ext uri="{FF2B5EF4-FFF2-40B4-BE49-F238E27FC236}">
                <a16:creationId xmlns:a16="http://schemas.microsoft.com/office/drawing/2014/main" id="{C15ED6DB-F47C-A17A-BA3B-2CD18157190B}"/>
              </a:ext>
            </a:extLst>
          </p:cNvPr>
          <p:cNvGrpSpPr/>
          <p:nvPr/>
        </p:nvGrpSpPr>
        <p:grpSpPr>
          <a:xfrm>
            <a:off x="2106331" y="139806"/>
            <a:ext cx="7613598" cy="3141617"/>
            <a:chOff x="0" y="0"/>
            <a:chExt cx="10151464" cy="4188823"/>
          </a:xfrm>
        </p:grpSpPr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AF004092-24B8-ED33-A8BA-93567D14E629}"/>
                </a:ext>
              </a:extLst>
            </p:cNvPr>
            <p:cNvSpPr txBox="1"/>
            <p:nvPr/>
          </p:nvSpPr>
          <p:spPr>
            <a:xfrm>
              <a:off x="0" y="1898195"/>
              <a:ext cx="10151464" cy="2290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spc="71" dirty="0"/>
                <a:t>TRƯỜNG KỸ THUẬT CAO ĐẲNG CAO THẮNG 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spc="71" dirty="0"/>
                <a:t>KHOA CƠ KHÍ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spc="71" dirty="0"/>
                <a:t>BỘ MÔN CƠ ĐIỆN TỬ  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spc="71" dirty="0"/>
                <a:t> </a:t>
              </a:r>
            </a:p>
          </p:txBody>
        </p:sp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6B80AA99-DA30-888F-AFEA-4759A807B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4131953" y="0"/>
              <a:ext cx="1415538" cy="1415538"/>
            </a:xfrm>
            <a:prstGeom prst="rect">
              <a:avLst/>
            </a:prstGeom>
          </p:spPr>
        </p:pic>
      </p:grpSp>
      <p:pic>
        <p:nvPicPr>
          <p:cNvPr id="9" name="Picture 7">
            <a:extLst>
              <a:ext uri="{FF2B5EF4-FFF2-40B4-BE49-F238E27FC236}">
                <a16:creationId xmlns:a16="http://schemas.microsoft.com/office/drawing/2014/main" id="{48AB3D47-5298-D080-76EE-12B364F0674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248686" y="110339"/>
            <a:ext cx="1328888" cy="1328888"/>
          </a:xfrm>
          <a:prstGeom prst="rect">
            <a:avLst/>
          </a:prstGeom>
        </p:spPr>
      </p:pic>
      <p:grpSp>
        <p:nvGrpSpPr>
          <p:cNvPr id="10" name="Group 8">
            <a:extLst>
              <a:ext uri="{FF2B5EF4-FFF2-40B4-BE49-F238E27FC236}">
                <a16:creationId xmlns:a16="http://schemas.microsoft.com/office/drawing/2014/main" id="{1284E43E-0036-0EE2-C01B-B3E8DCE0AFC0}"/>
              </a:ext>
            </a:extLst>
          </p:cNvPr>
          <p:cNvGrpSpPr/>
          <p:nvPr/>
        </p:nvGrpSpPr>
        <p:grpSpPr>
          <a:xfrm>
            <a:off x="281163" y="2642018"/>
            <a:ext cx="11263934" cy="1836266"/>
            <a:chOff x="0" y="-261755"/>
            <a:chExt cx="15018579" cy="2448354"/>
          </a:xfrm>
        </p:grpSpPr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4CF353AC-7AE3-9B70-5C53-300383BAE533}"/>
                </a:ext>
              </a:extLst>
            </p:cNvPr>
            <p:cNvSpPr txBox="1"/>
            <p:nvPr/>
          </p:nvSpPr>
          <p:spPr>
            <a:xfrm>
              <a:off x="0" y="-261755"/>
              <a:ext cx="15018579" cy="1365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97"/>
                </a:lnSpc>
              </a:pPr>
              <a:r>
                <a:rPr lang="en-US" sz="2800" dirty="0">
                  <a:latin typeface="Linux Biolinum"/>
                </a:rPr>
                <a:t>BÁO CÁO ĐỒ ÁN</a:t>
              </a:r>
            </a:p>
          </p:txBody>
        </p:sp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9AC6FCB6-5D55-2CD1-B934-01EE343888A1}"/>
                </a:ext>
              </a:extLst>
            </p:cNvPr>
            <p:cNvSpPr txBox="1"/>
            <p:nvPr/>
          </p:nvSpPr>
          <p:spPr>
            <a:xfrm>
              <a:off x="0" y="1352267"/>
              <a:ext cx="15018579" cy="834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56"/>
                </a:lnSpc>
                <a:spcBef>
                  <a:spcPct val="0"/>
                </a:spcBef>
              </a:pPr>
              <a:r>
                <a:rPr lang="en-US" sz="2800" dirty="0">
                  <a:latin typeface="Fahkwang"/>
                </a:rPr>
                <a:t>THIẾT KẾ, THI CÔNG BỘ ĐIỀU KHIỂN PCS</a:t>
              </a:r>
            </a:p>
          </p:txBody>
        </p:sp>
      </p:grpSp>
      <p:sp>
        <p:nvSpPr>
          <p:cNvPr id="13" name="TextBox 11">
            <a:extLst>
              <a:ext uri="{FF2B5EF4-FFF2-40B4-BE49-F238E27FC236}">
                <a16:creationId xmlns:a16="http://schemas.microsoft.com/office/drawing/2014/main" id="{D2440B57-EC30-EF04-F88A-F7336FB2DB62}"/>
              </a:ext>
            </a:extLst>
          </p:cNvPr>
          <p:cNvSpPr txBox="1"/>
          <p:nvPr/>
        </p:nvSpPr>
        <p:spPr>
          <a:xfrm>
            <a:off x="4324853" y="4858883"/>
            <a:ext cx="2936672" cy="871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7"/>
              </a:lnSpc>
            </a:pPr>
            <a:r>
              <a:rPr lang="en-US" sz="2484" dirty="0" err="1">
                <a:latin typeface="Fahkwang"/>
              </a:rPr>
              <a:t>Ngày</a:t>
            </a:r>
            <a:r>
              <a:rPr lang="en-US" sz="2484" dirty="0">
                <a:latin typeface="Fahkwang"/>
              </a:rPr>
              <a:t> </a:t>
            </a:r>
          </a:p>
          <a:p>
            <a:pPr algn="ctr">
              <a:lnSpc>
                <a:spcPts val="3477"/>
              </a:lnSpc>
            </a:pPr>
            <a:r>
              <a:rPr lang="en-US" sz="2484" dirty="0" err="1">
                <a:latin typeface="Fahkwang"/>
              </a:rPr>
              <a:t>giờ</a:t>
            </a:r>
            <a:endParaRPr lang="en-US" sz="2484" dirty="0">
              <a:latin typeface="Fahkwang"/>
            </a:endParaRPr>
          </a:p>
        </p:txBody>
      </p:sp>
    </p:spTree>
    <p:extLst>
      <p:ext uri="{BB962C8B-B14F-4D97-AF65-F5344CB8AC3E}">
        <p14:creationId xmlns:p14="http://schemas.microsoft.com/office/powerpoint/2010/main" val="2880194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B577D-074B-432F-8BEF-0797E3773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Phương án </a:t>
            </a:r>
            <a:r>
              <a:rPr lang="en-US" dirty="0"/>
              <a:t>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D29580-49DF-4097-AA5A-307065779A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91FF0A-EB62-486C-9E02-BFC1B8558F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">
            <a:extLst>
              <a:ext uri="{FF2B5EF4-FFF2-40B4-BE49-F238E27FC236}">
                <a16:creationId xmlns:a16="http://schemas.microsoft.com/office/drawing/2014/main" id="{F6446C20-D4AF-49F8-AD6F-30E9D6972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3800" y="2348376"/>
            <a:ext cx="10700000" cy="35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917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A5E34-DAF9-4468-925D-7C562DD01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vi điều khiển và màng hình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3CB5B9-B623-49FF-833A-1B10F46935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b="1" dirty="0"/>
              <a:t>Board</a:t>
            </a:r>
            <a:r>
              <a:rPr lang="vi-VN" dirty="0"/>
              <a:t> </a:t>
            </a:r>
            <a:r>
              <a:rPr lang="vi-VN" b="1" i="0" u="none" strike="noStrike" dirty="0">
                <a:solidFill>
                  <a:srgbClr val="222222"/>
                </a:solidFill>
                <a:effectLst/>
                <a:latin typeface="HelveticaNeue"/>
              </a:rPr>
              <a:t>32F469I - </a:t>
            </a:r>
            <a:r>
              <a:rPr lang="en-US" b="1" i="0" u="none" strike="noStrike" dirty="0">
                <a:solidFill>
                  <a:srgbClr val="222222"/>
                </a:solidFill>
                <a:effectLst/>
                <a:latin typeface="HelveticaNeue"/>
              </a:rPr>
              <a:t>DISCOVERY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CC8B3-FFB5-4D39-831B-20BD39818E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 dirty="0"/>
          </a:p>
          <a:p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61E71D2-71AA-40BB-BEE5-4671823A0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025" y="1905000"/>
            <a:ext cx="4448175" cy="443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238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602FB-2303-4829-9026-5AAE2C4DF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Khảo sát board Board Stm</a:t>
            </a:r>
            <a:r>
              <a:rPr lang="vi-VN" i="0" u="none" strike="noStrike" dirty="0">
                <a:solidFill>
                  <a:srgbClr val="222222"/>
                </a:solidFill>
                <a:effectLst/>
                <a:latin typeface="HelveticaNeue"/>
              </a:rPr>
              <a:t>32F469I - </a:t>
            </a:r>
            <a:r>
              <a:rPr lang="en-US" i="0" u="none" strike="noStrike" dirty="0">
                <a:solidFill>
                  <a:srgbClr val="222222"/>
                </a:solidFill>
                <a:effectLst/>
                <a:latin typeface="HelveticaNeue"/>
              </a:rPr>
              <a:t>DISCOVERY</a:t>
            </a:r>
            <a:r>
              <a:rPr lang="vi-VN" dirty="0"/>
              <a:t>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862CB7-9A50-41F0-B85C-72B8F027D3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59CE4F-C6A6-4C88-ABB5-DFBE0D622B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vi-VN" dirty="0"/>
              <a:t>Cấp nguồn thông quá USB connector</a:t>
            </a:r>
          </a:p>
          <a:p>
            <a:pPr marL="285750" indent="-285750">
              <a:buFontTx/>
              <a:buChar char="-"/>
            </a:pPr>
            <a:r>
              <a:rPr lang="vi-VN" dirty="0"/>
              <a:t>Xuất nhận tính hiệu điều khiển </a:t>
            </a:r>
          </a:p>
          <a:p>
            <a:r>
              <a:rPr lang="vi-VN" dirty="0"/>
              <a:t>thông qua Arduino uno terminal</a:t>
            </a:r>
          </a:p>
        </p:txBody>
      </p:sp>
      <p:pic>
        <p:nvPicPr>
          <p:cNvPr id="7" name="pic">
            <a:extLst>
              <a:ext uri="{FF2B5EF4-FFF2-40B4-BE49-F238E27FC236}">
                <a16:creationId xmlns:a16="http://schemas.microsoft.com/office/drawing/2014/main" id="{C736E8A8-400E-4936-93E3-734063464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32075" y="1514475"/>
            <a:ext cx="6617025" cy="4861308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A0A9129F-042E-4FDA-8E5E-EAE1747120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4" t="51295" r="31263" b="12219"/>
          <a:stretch/>
        </p:blipFill>
        <p:spPr bwMode="auto">
          <a:xfrm>
            <a:off x="1066800" y="3429000"/>
            <a:ext cx="3171825" cy="30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9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32459-F6AF-4C81-89D1-CAE822A20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Khảo sát arduino connector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05FCF-03D2-46D1-A446-07D4CA543E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263653"/>
            <a:ext cx="10515600" cy="698500"/>
          </a:xfrm>
        </p:spPr>
        <p:txBody>
          <a:bodyPr>
            <a:normAutofit lnSpcReduction="10000"/>
          </a:bodyPr>
          <a:lstStyle/>
          <a:p>
            <a:r>
              <a:rPr lang="vi-VN" dirty="0"/>
              <a:t>Lập bảng dựa trên STM32F469I-DISCO schematic và bảng</a:t>
            </a:r>
            <a:r>
              <a:rPr lang="en-US" dirty="0"/>
              <a:t> 12. Alternate function</a:t>
            </a:r>
            <a:r>
              <a:rPr lang="vi-VN" dirty="0"/>
              <a:t> trong </a:t>
            </a:r>
            <a:r>
              <a:rPr lang="en-US" dirty="0"/>
              <a:t>STM32F469xx</a:t>
            </a:r>
            <a:r>
              <a:rPr lang="vi-VN" dirty="0"/>
              <a:t> datasheet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237BBD9-67CC-41F1-9DF8-57CC37DFAA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884544"/>
              </p:ext>
            </p:extLst>
          </p:nvPr>
        </p:nvGraphicFramePr>
        <p:xfrm>
          <a:off x="585788" y="2019303"/>
          <a:ext cx="11020424" cy="4419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262312">
                  <a:extLst>
                    <a:ext uri="{9D8B030D-6E8A-4147-A177-3AD203B41FA5}">
                      <a16:colId xmlns:a16="http://schemas.microsoft.com/office/drawing/2014/main" val="658511006"/>
                    </a:ext>
                  </a:extLst>
                </a:gridCol>
                <a:gridCol w="3009900">
                  <a:extLst>
                    <a:ext uri="{9D8B030D-6E8A-4147-A177-3AD203B41FA5}">
                      <a16:colId xmlns:a16="http://schemas.microsoft.com/office/drawing/2014/main" val="3988489050"/>
                    </a:ext>
                  </a:extLst>
                </a:gridCol>
                <a:gridCol w="4748212">
                  <a:extLst>
                    <a:ext uri="{9D8B030D-6E8A-4147-A177-3AD203B41FA5}">
                      <a16:colId xmlns:a16="http://schemas.microsoft.com/office/drawing/2014/main" val="2530894280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Arduino connector</a:t>
                      </a:r>
                      <a:r>
                        <a:rPr lang="vi-VN" sz="2400" u="none" strike="noStrike" dirty="0">
                          <a:effectLst/>
                        </a:rPr>
                        <a:t> pin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STM32F469 Pinout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STM32F469 Alternative Function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2404951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ARD_A0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PB1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ADC12_IN9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9925368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ARD_A1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PC2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ADC12_IN12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157955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ARD_A2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PC3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ADC12_IN13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1138489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ARD_D6</a:t>
                      </a:r>
                      <a:endParaRPr lang="en-US" sz="2400" b="0" i="1" u="none" strike="noStrike" dirty="0">
                        <a:solidFill>
                          <a:srgbClr val="7F7F7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PA6</a:t>
                      </a:r>
                      <a:endParaRPr lang="en-US" sz="2400" b="0" i="1" u="none" strike="noStrike">
                        <a:solidFill>
                          <a:srgbClr val="7F7F7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TIM3_CH1/PWM</a:t>
                      </a:r>
                      <a:endParaRPr lang="en-US" sz="2400" b="0" i="1" u="none" strike="noStrike">
                        <a:solidFill>
                          <a:srgbClr val="7F7F7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537037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ARD_D7</a:t>
                      </a:r>
                      <a:endParaRPr lang="en-US" sz="24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PG11</a:t>
                      </a:r>
                      <a:endParaRPr lang="en-US" sz="24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70902759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ARD_D8</a:t>
                      </a:r>
                      <a:endParaRPr lang="en-US" sz="24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PG10</a:t>
                      </a:r>
                      <a:endParaRPr lang="en-US" sz="24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992167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ARD_D9</a:t>
                      </a:r>
                      <a:endParaRPr lang="en-US" sz="24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PA7</a:t>
                      </a:r>
                      <a:endParaRPr lang="en-US" sz="24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TIM14_CH1/PWM</a:t>
                      </a:r>
                      <a:endParaRPr lang="en-US" sz="24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57850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0542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DD770-E09A-4ED1-B072-73FC9FB6E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Xác định phương án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0F99C-D46B-4990-A823-FE68E5CA68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28C4D2-1C04-4F4E-815E-2CD04B2ACC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Vì arduino connector không có chân nào kết nối với peripherals Analog out của MCU</a:t>
            </a:r>
          </a:p>
          <a:p>
            <a:r>
              <a:rPr lang="vi-VN" dirty="0"/>
              <a:t>-&gt; Dùng phương án 1. </a:t>
            </a:r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3FB49B5D-C202-4BBE-B8C8-4E08D9A06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1326" y="2838450"/>
            <a:ext cx="10967724" cy="367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760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B8596-D0AB-4CEB-94F1-C3C64B876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thiết bị chuyển đổi tính hiệu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93013-0A90-47FB-9A02-80655683D0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Module::PWM2AnalogConv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3F3F29-52EB-4BCE-A21E-D3C82F13D9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</a:t>
            </a:r>
            <a:r>
              <a:rPr lang="vi-VN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Input : </a:t>
            </a:r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xung </a:t>
            </a:r>
            <a:r>
              <a:rPr lang="vi-VN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PWM</a:t>
            </a:r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 logic level 5v, 1000Hz – 3000Hz</a:t>
            </a:r>
          </a:p>
          <a:p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</a:t>
            </a:r>
            <a:r>
              <a:rPr lang="en-US" sz="2000" dirty="0">
                <a:solidFill>
                  <a:srgbClr val="303030"/>
                </a:solidFill>
                <a:latin typeface="Arial" panose="020B0604020202020204" pitchFamily="34" charset="0"/>
              </a:rPr>
              <a:t>Output : </a:t>
            </a:r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tính hiệu</a:t>
            </a:r>
            <a:r>
              <a:rPr lang="en-US" sz="2000" dirty="0">
                <a:solidFill>
                  <a:srgbClr val="303030"/>
                </a:solidFill>
                <a:latin typeface="Arial" panose="020B0604020202020204" pitchFamily="34" charset="0"/>
              </a:rPr>
              <a:t> analog </a:t>
            </a:r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0 – 10v</a:t>
            </a:r>
          </a:p>
          <a:p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Module::powerSupply : DC 24v</a:t>
            </a:r>
            <a:endParaRPr lang="en-US" sz="2000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4D80348D-4056-42A9-8E68-EF8F76D9B0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3" t="2769"/>
          <a:stretch/>
        </p:blipFill>
        <p:spPr>
          <a:xfrm>
            <a:off x="7258050" y="2752724"/>
            <a:ext cx="37719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926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DA25-93C9-42D6-A37C-CC15E5532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thiết bị chuyển đổi tính hiệu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F7456D-6B92-4C9E-B054-B835607633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Module::Relay 4 channel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12A9EA-6B22-4C52-966D-54EE8B910E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</a:t>
            </a:r>
            <a:r>
              <a:rPr lang="vi-VN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Input : tín hiệu digital logic level 5v cho từng kênh</a:t>
            </a:r>
          </a:p>
          <a:p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</a:t>
            </a:r>
            <a:r>
              <a:rPr lang="en-US" sz="2000" dirty="0">
                <a:solidFill>
                  <a:srgbClr val="303030"/>
                </a:solidFill>
                <a:latin typeface="Arial" panose="020B0604020202020204" pitchFamily="34" charset="0"/>
              </a:rPr>
              <a:t>Output : </a:t>
            </a:r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đóng/mở tiếp điểm relay</a:t>
            </a:r>
          </a:p>
          <a:p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Module::powerSupply : DC 5v</a:t>
            </a:r>
          </a:p>
          <a:p>
            <a:endParaRPr lang="vi-VN" sz="2000" dirty="0">
              <a:solidFill>
                <a:srgbClr val="303030"/>
              </a:solidFill>
              <a:latin typeface="Arial" panose="020B0604020202020204" pitchFamily="34" charset="0"/>
            </a:endParaRPr>
          </a:p>
          <a:p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Note: Cần hàn dây, kết nối các chân Com lại với nhau</a:t>
            </a:r>
            <a:endParaRPr lang="en-US" sz="2000" dirty="0"/>
          </a:p>
        </p:txBody>
      </p:sp>
      <p:pic>
        <p:nvPicPr>
          <p:cNvPr id="4100" name="Picture 4" descr="Module 4 Relay Kích H/L (5VDC) - Nshop">
            <a:extLst>
              <a:ext uri="{FF2B5EF4-FFF2-40B4-BE49-F238E27FC236}">
                <a16:creationId xmlns:a16="http://schemas.microsoft.com/office/drawing/2014/main" id="{FF2978BD-D618-4F98-9D04-48682B12B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2328863"/>
            <a:ext cx="362902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618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50C4C-3F40-4277-9504-A77CA3702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thiết bị chuyển đổi tính hiệu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349EF-6683-41CB-AE6E-BFCE2B35C9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Module::Opto-isolator 4 channels x 2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ECEE8E-BD3B-4E2F-815D-C8A40207AD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</a:t>
            </a:r>
            <a:r>
              <a:rPr lang="vi-VN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Input : tín hiệu digital logic level 5v - 24v cho từng kênh</a:t>
            </a:r>
          </a:p>
          <a:p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</a:t>
            </a:r>
            <a:r>
              <a:rPr lang="en-US" sz="2000" dirty="0">
                <a:solidFill>
                  <a:srgbClr val="303030"/>
                </a:solidFill>
                <a:latin typeface="Arial" panose="020B0604020202020204" pitchFamily="34" charset="0"/>
              </a:rPr>
              <a:t>Output : </a:t>
            </a:r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???</a:t>
            </a:r>
          </a:p>
          <a:p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Module::powerSupply : không</a:t>
            </a:r>
          </a:p>
          <a:p>
            <a:endParaRPr lang="vi-VN" dirty="0"/>
          </a:p>
          <a:p>
            <a:endParaRPr lang="en-US" dirty="0"/>
          </a:p>
        </p:txBody>
      </p:sp>
      <p:pic>
        <p:nvPicPr>
          <p:cNvPr id="5122" name="Picture 2" descr="4 Channel Optocoupler">
            <a:extLst>
              <a:ext uri="{FF2B5EF4-FFF2-40B4-BE49-F238E27FC236}">
                <a16:creationId xmlns:a16="http://schemas.microsoft.com/office/drawing/2014/main" id="{0833B775-614A-4EC6-8EAF-2213EBFC4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949" y="2533650"/>
            <a:ext cx="4203700" cy="420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987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0BE51-613A-4EA3-AE94-7AA549986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thiết bị chuyển đổi tính hiệu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4A869B-5695-4180-BE42-FE8BFB72D5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Analog 0 – 10V to Analog 0 – 3.1V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7E2FC8-7F80-4E7D-BC87-050739679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Ứng dụng nguyên lý mạch chia áp</a:t>
            </a:r>
          </a:p>
          <a:p>
            <a:r>
              <a:rPr lang="vi-VN" dirty="0"/>
              <a:t>Tự làm mạch chia áp cho 4 kênh analog.</a:t>
            </a:r>
          </a:p>
          <a:p>
            <a:endParaRPr lang="vi-VN" dirty="0"/>
          </a:p>
          <a:p>
            <a:r>
              <a:rPr lang="en-US" dirty="0"/>
              <a:t>Module::</a:t>
            </a:r>
            <a:r>
              <a:rPr lang="vi-VN" dirty="0"/>
              <a:t>Input : tín hiệu analog 0 - 10V cho từng kênh</a:t>
            </a:r>
          </a:p>
          <a:p>
            <a:r>
              <a:rPr lang="en-US" dirty="0"/>
              <a:t>Module::Output : </a:t>
            </a:r>
            <a:r>
              <a:rPr lang="vi-VN" dirty="0"/>
              <a:t>tín hiệu analog 0 – 3.1V từng kênh </a:t>
            </a:r>
          </a:p>
          <a:p>
            <a:r>
              <a:rPr lang="vi-VN" dirty="0"/>
              <a:t>Module::powerSupply : không (linh kiện điện tử thụ động)</a:t>
            </a:r>
          </a:p>
          <a:p>
            <a:endParaRPr lang="vi-VN" dirty="0"/>
          </a:p>
          <a:p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62172FED-EF5C-4ED1-8AEF-74208FDF1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38925" y="1905000"/>
            <a:ext cx="4252950" cy="439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710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F0AED-C2B1-4210-9F28-9CC5C62F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thiết bị chuyển đổi tính hiệu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3DF82-E1ED-4947-B6D4-1E07427D23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vi-VN" dirty="0"/>
              <a:t>Mạch phân áp, xét tính tuyến tính của output (v2) và input (v1)</a:t>
            </a:r>
            <a:endParaRPr lang="en-US" dirty="0"/>
          </a:p>
        </p:txBody>
      </p:sp>
      <p:pic>
        <p:nvPicPr>
          <p:cNvPr id="6" name="pic">
            <a:extLst>
              <a:ext uri="{FF2B5EF4-FFF2-40B4-BE49-F238E27FC236}">
                <a16:creationId xmlns:a16="http://schemas.microsoft.com/office/drawing/2014/main" id="{2ABE3677-2230-4A87-A032-65912C7A6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98575" y="2368125"/>
            <a:ext cx="1470000" cy="33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3972E3-3AEF-4A5D-9248-65510C7146A1}"/>
              </a:ext>
            </a:extLst>
          </p:cNvPr>
          <p:cNvSpPr txBox="1"/>
          <p:nvPr/>
        </p:nvSpPr>
        <p:spPr>
          <a:xfrm>
            <a:off x="903300" y="3244334"/>
            <a:ext cx="59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R1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C2970-CB0C-4E97-9D78-3D8483474935}"/>
              </a:ext>
            </a:extLst>
          </p:cNvPr>
          <p:cNvSpPr txBox="1"/>
          <p:nvPr/>
        </p:nvSpPr>
        <p:spPr>
          <a:xfrm>
            <a:off x="903300" y="4583668"/>
            <a:ext cx="59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R2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1C49EE-DD62-434B-AF55-1687C0E515E5}"/>
              </a:ext>
            </a:extLst>
          </p:cNvPr>
          <p:cNvSpPr txBox="1"/>
          <p:nvPr/>
        </p:nvSpPr>
        <p:spPr>
          <a:xfrm>
            <a:off x="2897175" y="2193567"/>
            <a:ext cx="2998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r1: giá trị danh nghĩa của r1</a:t>
            </a:r>
          </a:p>
          <a:p>
            <a:r>
              <a:rPr lang="vi-VN" dirty="0"/>
              <a:t>r2: giá trị danh nghĩa của r2</a:t>
            </a:r>
          </a:p>
          <a:p>
            <a:r>
              <a:rPr lang="vi-VN" dirty="0"/>
              <a:t>a : sai số của R1</a:t>
            </a:r>
          </a:p>
          <a:p>
            <a:r>
              <a:rPr lang="vi-VN" dirty="0"/>
              <a:t>b : sai số của R2</a:t>
            </a:r>
          </a:p>
          <a:p>
            <a:r>
              <a:rPr lang="vi-VN" dirty="0"/>
              <a:t>Giá trị thật của R1 = r1 + a</a:t>
            </a:r>
          </a:p>
          <a:p>
            <a:r>
              <a:rPr lang="vi-VN" dirty="0"/>
              <a:t>Giá trị thật của R2 = r2 + b</a:t>
            </a:r>
            <a:endParaRPr lang="en-US" dirty="0"/>
          </a:p>
        </p:txBody>
      </p:sp>
      <p:pic>
        <p:nvPicPr>
          <p:cNvPr id="11" name="pic">
            <a:extLst>
              <a:ext uri="{FF2B5EF4-FFF2-40B4-BE49-F238E27FC236}">
                <a16:creationId xmlns:a16="http://schemas.microsoft.com/office/drawing/2014/main" id="{5218A0C9-3444-440C-976A-F34828A80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2392" y="4336289"/>
            <a:ext cx="2120087" cy="14133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0EBCF2-748D-4F83-9A4D-9759CD91B4F0}"/>
              </a:ext>
            </a:extLst>
          </p:cNvPr>
          <p:cNvSpPr txBox="1"/>
          <p:nvPr/>
        </p:nvSpPr>
        <p:spPr>
          <a:xfrm>
            <a:off x="4217161" y="4306669"/>
            <a:ext cx="42775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(*) Công thức tổng quát </a:t>
            </a:r>
          </a:p>
          <a:p>
            <a:r>
              <a:rPr lang="vi-VN" dirty="0"/>
              <a:t>(đã được chứng minh ở </a:t>
            </a:r>
          </a:p>
          <a:p>
            <a:r>
              <a:rPr lang="vi-VN" dirty="0"/>
              <a:t>nhiều tài liệu điện tử cơ bản)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4D39E6-FBDC-4FAA-9C25-7FE5A9636E16}"/>
              </a:ext>
            </a:extLst>
          </p:cNvPr>
          <p:cNvSpPr txBox="1"/>
          <p:nvPr/>
        </p:nvSpPr>
        <p:spPr>
          <a:xfrm>
            <a:off x="4217160" y="5265609"/>
            <a:ext cx="4277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(**) Công thức tổng quát khi </a:t>
            </a:r>
          </a:p>
          <a:p>
            <a:r>
              <a:rPr lang="vi-VN" dirty="0"/>
              <a:t>có sai số a và b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48271E0-4CDA-41DF-B245-15EF28D93293}"/>
              </a:ext>
            </a:extLst>
          </p:cNvPr>
          <p:cNvCxnSpPr/>
          <p:nvPr/>
        </p:nvCxnSpPr>
        <p:spPr>
          <a:xfrm>
            <a:off x="6355942" y="2095500"/>
            <a:ext cx="0" cy="19526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56CACC7-C74D-46DD-968F-563AED38E387}"/>
              </a:ext>
            </a:extLst>
          </p:cNvPr>
          <p:cNvSpPr txBox="1"/>
          <p:nvPr/>
        </p:nvSpPr>
        <p:spPr>
          <a:xfrm>
            <a:off x="6591300" y="2193567"/>
            <a:ext cx="5000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Đinh nghĩa hàm số tuyến tính: </a:t>
            </a:r>
          </a:p>
          <a:p>
            <a:r>
              <a:rPr lang="vi-VN" dirty="0"/>
              <a:t>Một hàm số được gọi là tuyến tính nếu nó có thể biểu diễn dưới dạng f(x) = ax + b với a và b là các hằng số. </a:t>
            </a:r>
          </a:p>
          <a:p>
            <a:endParaRPr lang="vi-VN" dirty="0"/>
          </a:p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31FC43-56E9-4555-949D-CE8AFC64892E}"/>
              </a:ext>
            </a:extLst>
          </p:cNvPr>
          <p:cNvCxnSpPr>
            <a:cxnSpLocks/>
          </p:cNvCxnSpPr>
          <p:nvPr/>
        </p:nvCxnSpPr>
        <p:spPr>
          <a:xfrm>
            <a:off x="7565617" y="3775500"/>
            <a:ext cx="0" cy="26348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E12133-F7CC-4C13-B5FC-D5FB7C5BCBC8}"/>
              </a:ext>
            </a:extLst>
          </p:cNvPr>
          <p:cNvSpPr txBox="1"/>
          <p:nvPr/>
        </p:nvSpPr>
        <p:spPr>
          <a:xfrm>
            <a:off x="7542997" y="4330690"/>
            <a:ext cx="50006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Ta thấy: phương trình (**) có dạng</a:t>
            </a:r>
          </a:p>
          <a:p>
            <a:r>
              <a:rPr lang="vi-VN" dirty="0"/>
              <a:t> f(x) = ax + b</a:t>
            </a:r>
          </a:p>
          <a:p>
            <a:r>
              <a:rPr lang="vi-VN" dirty="0"/>
              <a:t>a = (R2+b)/(R1+a+R2+b)</a:t>
            </a:r>
          </a:p>
          <a:p>
            <a:r>
              <a:rPr lang="vi-VN" dirty="0"/>
              <a:t>b = 0</a:t>
            </a:r>
          </a:p>
          <a:p>
            <a:r>
              <a:rPr lang="vi-VN" dirty="0"/>
              <a:t>x := v1</a:t>
            </a:r>
          </a:p>
          <a:p>
            <a:r>
              <a:rPr lang="vi-VN" dirty="0"/>
              <a:t>Y := f(x)</a:t>
            </a:r>
          </a:p>
          <a:p>
            <a:r>
              <a:rPr lang="vi-VN" dirty="0"/>
              <a:t>=&gt; Mạch phân áp ta thiết kế là tuyến tính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779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9E21A16-F85D-3030-B2A3-AF544013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4000" dirty="0"/>
              <a:t>Nhóm thực hiện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9B3C84E-78BA-1F1B-7970-AB5A119A91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vi-VN" sz="2800" dirty="0"/>
              <a:t>GVHD: </a:t>
            </a:r>
            <a:r>
              <a:rPr lang="en-US" sz="2800" dirty="0">
                <a:effectLst/>
                <a:latin typeface="Segoe UI" panose="020B0502040204020203" pitchFamily="34" charset="0"/>
                <a:ea typeface="STCaiyun" panose="020B0503020204020204" pitchFamily="2" charset="-122"/>
                <a:cs typeface="Segoe UI" panose="020B0502040204020203" pitchFamily="34" charset="0"/>
              </a:rPr>
              <a:t>HỒ MINH CHÍNH</a:t>
            </a:r>
            <a:endParaRPr lang="vi-VN" sz="2800" dirty="0">
              <a:latin typeface="Segoe UI" panose="020B0502040204020203" pitchFamily="34" charset="0"/>
              <a:ea typeface="STCaiyun" panose="020B0503020204020204" pitchFamily="2" charset="-122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624D64-2D69-D014-E9A7-6251EF28C2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vi-VN" sz="2800" dirty="0"/>
              <a:t>SVTH: TRẦN HOÀNG ANH	0307171101	CĐ CĐT 19B</a:t>
            </a:r>
          </a:p>
          <a:p>
            <a:r>
              <a:rPr lang="vi-VN" sz="2800" dirty="0"/>
              <a:t>TGTH: 12/6/2023 – 8/7/2023</a:t>
            </a:r>
          </a:p>
        </p:txBody>
      </p:sp>
    </p:spTree>
    <p:extLst>
      <p:ext uri="{BB962C8B-B14F-4D97-AF65-F5344CB8AC3E}">
        <p14:creationId xmlns:p14="http://schemas.microsoft.com/office/powerpoint/2010/main" val="3107833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D0991-23A8-4D24-9C0E-4D34F9455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thiết bị chuyển đổi tính hiệu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131F1D-2E67-4EC9-95AC-4A963C4A50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Mạch phân áp, chon R1, R2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CE1BBD-6F7E-4441-9CB7-0425E4B141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Điều kiện: v2 không được lớn hơn 3.3v vì khoảng đọc được adc của mcu chỉ 0 – 3.3v, I2 &lt; 8mA</a:t>
            </a:r>
          </a:p>
          <a:p>
            <a:r>
              <a:rPr lang="vi-VN" dirty="0"/>
              <a:t>Bài toán: </a:t>
            </a:r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1E920E21-A437-482C-A33E-2022E5AE9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2800" y="3021752"/>
            <a:ext cx="1470000" cy="33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6BDCC6-1D15-4D4B-977B-0587F2C93EC9}"/>
              </a:ext>
            </a:extLst>
          </p:cNvPr>
          <p:cNvSpPr txBox="1"/>
          <p:nvPr/>
        </p:nvSpPr>
        <p:spPr>
          <a:xfrm>
            <a:off x="1919300" y="2450252"/>
            <a:ext cx="43989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r1: giá trị danh nghĩa của 10K ohm</a:t>
            </a:r>
          </a:p>
          <a:p>
            <a:r>
              <a:rPr lang="vi-VN" dirty="0"/>
              <a:t>r2: giá trị danh nghĩa của 4.7K ohm</a:t>
            </a:r>
          </a:p>
          <a:p>
            <a:r>
              <a:rPr lang="vi-VN" dirty="0"/>
              <a:t>Giá trị thật của R1 = 10K + a</a:t>
            </a:r>
          </a:p>
          <a:p>
            <a:r>
              <a:rPr lang="vi-VN" dirty="0"/>
              <a:t>Giá trị thật của R2 = 4.7K + b</a:t>
            </a:r>
          </a:p>
          <a:p>
            <a:r>
              <a:rPr lang="vi-VN" dirty="0"/>
              <a:t>V1 = [0 - 10] v</a:t>
            </a:r>
          </a:p>
          <a:p>
            <a:endParaRPr lang="vi-V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BDD471-3635-4D32-AFE4-DD2F1DDC53CC}"/>
              </a:ext>
            </a:extLst>
          </p:cNvPr>
          <p:cNvSpPr txBox="1"/>
          <p:nvPr/>
        </p:nvSpPr>
        <p:spPr>
          <a:xfrm>
            <a:off x="1819275" y="5562600"/>
            <a:ext cx="312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Đạo hàm của pt trên theo v1 thì là dc hằng số &gt; 0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vi-VN" dirty="0"/>
              <a:t>v2, v1 đồng biến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vi-VN" dirty="0"/>
              <a:t>v1 max khi v2 max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B16C50-6DC4-4C20-8120-291D3E8F5EF9}"/>
              </a:ext>
            </a:extLst>
          </p:cNvPr>
          <p:cNvCxnSpPr/>
          <p:nvPr/>
        </p:nvCxnSpPr>
        <p:spPr>
          <a:xfrm>
            <a:off x="6400800" y="2495550"/>
            <a:ext cx="0" cy="42673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">
            <a:extLst>
              <a:ext uri="{FF2B5EF4-FFF2-40B4-BE49-F238E27FC236}">
                <a16:creationId xmlns:a16="http://schemas.microsoft.com/office/drawing/2014/main" id="{2C4A456C-6FC6-49CD-BC91-964AB0443D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12"/>
          <a:stretch/>
        </p:blipFill>
        <p:spPr>
          <a:xfrm>
            <a:off x="1998700" y="4816852"/>
            <a:ext cx="2120087" cy="72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74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7F25F-1EDC-4142-BCE8-8D6E02383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các thiết bị khác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C4977D-5E79-409F-919B-05564AD51B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Arduino terminal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297D47-BC9F-427E-BD58-F3AED2E858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vi-VN" sz="2000" dirty="0"/>
              <a:t>Lý do: có sẵn các terminal để dễ dàng kết nối </a:t>
            </a:r>
          </a:p>
          <a:p>
            <a:r>
              <a:rPr lang="vi-VN" sz="2000" dirty="0"/>
              <a:t>với các thành phần khác</a:t>
            </a:r>
            <a:endParaRPr lang="en-US" sz="2000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1B68D8B8-78F9-4314-92A2-8E6C588FE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41882" y="2609851"/>
            <a:ext cx="4697543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193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3BED0-6AD2-4A33-AB2B-49736585F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các thiết bị khác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75F41-E6BE-473B-B2D0-BBAF3A8086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Module DC 24V to DC 5V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8A4050-489B-4FC8-9F71-43DDF2FA84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Lý do:</a:t>
            </a:r>
          </a:p>
          <a:p>
            <a:pPr marL="285750" indent="-285750">
              <a:buFontTx/>
              <a:buChar char="-"/>
            </a:pPr>
            <a:r>
              <a:rPr lang="vi-VN" dirty="0"/>
              <a:t>Tận dụng bộ nguồn 24V có sẵn trên hệ PCS, chuyển đổi</a:t>
            </a:r>
          </a:p>
          <a:p>
            <a:r>
              <a:rPr lang="vi-VN" dirty="0"/>
              <a:t>thành nguồn  5V để cấp cho MCU và các </a:t>
            </a:r>
          </a:p>
          <a:p>
            <a:r>
              <a:rPr lang="vi-VN" dirty="0"/>
              <a:t>module cần nguồn 5V khác.</a:t>
            </a:r>
          </a:p>
          <a:p>
            <a:endParaRPr lang="vi-VN" dirty="0"/>
          </a:p>
          <a:p>
            <a:r>
              <a:rPr lang="en-US" dirty="0"/>
              <a:t>Module::</a:t>
            </a:r>
            <a:r>
              <a:rPr lang="vi-VN" dirty="0"/>
              <a:t>Input : nguồn DC 24V</a:t>
            </a:r>
          </a:p>
          <a:p>
            <a:r>
              <a:rPr lang="en-US" dirty="0"/>
              <a:t>Module::Output : </a:t>
            </a:r>
            <a:r>
              <a:rPr lang="vi-VN" dirty="0"/>
              <a:t>DC 5V, current max: 3A</a:t>
            </a:r>
          </a:p>
          <a:p>
            <a:r>
              <a:rPr lang="vi-VN" dirty="0"/>
              <a:t>Module::powerSupply : không</a:t>
            </a:r>
          </a:p>
          <a:p>
            <a:r>
              <a:rPr lang="vi-VN" dirty="0"/>
              <a:t>Note: cần hiệu chỉnh biến trở để output được 5V</a:t>
            </a:r>
          </a:p>
          <a:p>
            <a:endParaRPr lang="vi-VN" dirty="0"/>
          </a:p>
          <a:p>
            <a:endParaRPr lang="en-US" dirty="0"/>
          </a:p>
        </p:txBody>
      </p:sp>
      <p:pic>
        <p:nvPicPr>
          <p:cNvPr id="6146" name="Picture 2" descr="Adjustable Power Supply XL6009, XL4016E1, XL7015, 20A 300W, 5V DC-DC 9V /  12V / 24V / 36V 3A Module">
            <a:extLst>
              <a:ext uri="{FF2B5EF4-FFF2-40B4-BE49-F238E27FC236}">
                <a16:creationId xmlns:a16="http://schemas.microsoft.com/office/drawing/2014/main" id="{A9765286-8E6A-4C6F-B321-881AD58777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7" t="21835" r="14206" b="5380"/>
          <a:stretch/>
        </p:blipFill>
        <p:spPr bwMode="auto">
          <a:xfrm>
            <a:off x="6877050" y="2133600"/>
            <a:ext cx="4686300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901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0484-5237-4592-A33A-64CB93B4D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các thiết bị khác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2A073-D329-4143-AC08-23081AFC00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USB</a:t>
            </a:r>
            <a:r>
              <a:rPr lang="en-US" dirty="0"/>
              <a:t> female module</a:t>
            </a:r>
            <a:r>
              <a:rPr lang="vi-VN" dirty="0"/>
              <a:t> và Cáp USB Mini type B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220EEB-B9E0-42FE-8B09-75704CC2FD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vi-VN" sz="2000" dirty="0"/>
              <a:t>Lý do:</a:t>
            </a:r>
          </a:p>
          <a:p>
            <a:pPr marL="285750" indent="-285750">
              <a:buFontTx/>
              <a:buChar char="-"/>
            </a:pPr>
            <a:r>
              <a:rPr lang="vi-VN" sz="2000" dirty="0"/>
              <a:t>Để dể dàng cấp nguồn</a:t>
            </a:r>
          </a:p>
          <a:p>
            <a:r>
              <a:rPr lang="vi-VN" sz="2000" dirty="0"/>
              <a:t>Cho board stm32</a:t>
            </a:r>
            <a:endParaRPr lang="en-US" sz="2000" dirty="0"/>
          </a:p>
        </p:txBody>
      </p:sp>
      <p:pic>
        <p:nvPicPr>
          <p:cNvPr id="7172" name="Picture 4" descr="Amazon.com: Ardest USB Connector, USB 2.0 Female Head Socket to DIP 2.54mm  Pin 4P Adapter Converter Breakout Board Module for DIY Electronics Arduino  Projects Repair Replacement (Pack of 10 Pcs) : Electronics">
            <a:extLst>
              <a:ext uri="{FF2B5EF4-FFF2-40B4-BE49-F238E27FC236}">
                <a16:creationId xmlns:a16="http://schemas.microsoft.com/office/drawing/2014/main" id="{5CFABD8A-4C7E-416E-8841-C4C09AD75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325" y="2428876"/>
            <a:ext cx="329247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áp dữ liệu USB 2.0 Type A sang mini Type B 5 pin">
            <a:extLst>
              <a:ext uri="{FF2B5EF4-FFF2-40B4-BE49-F238E27FC236}">
                <a16:creationId xmlns:a16="http://schemas.microsoft.com/office/drawing/2014/main" id="{6E3CC101-7136-4AA3-9313-7A19EBB15D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3" t="19134" r="5074" b="14692"/>
          <a:stretch/>
        </p:blipFill>
        <p:spPr bwMode="auto">
          <a:xfrm>
            <a:off x="3781424" y="2652714"/>
            <a:ext cx="4124325" cy="298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840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3D8B5-C6AB-4456-91DF-49CDC9947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Viết firmware cho các periperals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9FB143-AB87-4FD2-BE27-97EA5C838F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Datasheet::STM32F469xx block diagram and schematic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4E2E2F-4AE6-4162-AC23-D1B257E83E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583F86A-0349-4C60-B193-230799AA2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80471"/>
              </p:ext>
            </p:extLst>
          </p:nvPr>
        </p:nvGraphicFramePr>
        <p:xfrm>
          <a:off x="219074" y="2105025"/>
          <a:ext cx="11753851" cy="4514852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819275">
                  <a:extLst>
                    <a:ext uri="{9D8B030D-6E8A-4147-A177-3AD203B41FA5}">
                      <a16:colId xmlns:a16="http://schemas.microsoft.com/office/drawing/2014/main" val="4191074070"/>
                    </a:ext>
                  </a:extLst>
                </a:gridCol>
                <a:gridCol w="1857991">
                  <a:extLst>
                    <a:ext uri="{9D8B030D-6E8A-4147-A177-3AD203B41FA5}">
                      <a16:colId xmlns:a16="http://schemas.microsoft.com/office/drawing/2014/main" val="2198823836"/>
                    </a:ext>
                  </a:extLst>
                </a:gridCol>
                <a:gridCol w="1714095">
                  <a:extLst>
                    <a:ext uri="{9D8B030D-6E8A-4147-A177-3AD203B41FA5}">
                      <a16:colId xmlns:a16="http://schemas.microsoft.com/office/drawing/2014/main" val="3233977836"/>
                    </a:ext>
                  </a:extLst>
                </a:gridCol>
                <a:gridCol w="1704764">
                  <a:extLst>
                    <a:ext uri="{9D8B030D-6E8A-4147-A177-3AD203B41FA5}">
                      <a16:colId xmlns:a16="http://schemas.microsoft.com/office/drawing/2014/main" val="52787357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798266849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557668636"/>
                    </a:ext>
                  </a:extLst>
                </a:gridCol>
                <a:gridCol w="1590676">
                  <a:extLst>
                    <a:ext uri="{9D8B030D-6E8A-4147-A177-3AD203B41FA5}">
                      <a16:colId xmlns:a16="http://schemas.microsoft.com/office/drawing/2014/main" val="1769942599"/>
                    </a:ext>
                  </a:extLst>
                </a:gridCol>
              </a:tblGrid>
              <a:tr h="8998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Signal</a:t>
                      </a:r>
                      <a:r>
                        <a:rPr lang="vi-VN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>
                          <a:effectLst/>
                        </a:rPr>
                        <a:t>Type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STM32F469 Alternative Function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STM32Peripheral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Peripheral</a:t>
                      </a:r>
                      <a:r>
                        <a:rPr lang="vi-VN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>
                          <a:effectLst/>
                        </a:rPr>
                        <a:t>Clock</a:t>
                      </a:r>
                      <a:r>
                        <a:rPr lang="vi-VN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>
                          <a:effectLst/>
                        </a:rPr>
                        <a:t>Bus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STM32F469 Pinout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Arduino conector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Note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9525923"/>
                  </a:ext>
                </a:extLst>
              </a:tr>
              <a:tr h="4576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AnalogIn0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ADC12_IN9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ADC1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APB2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PB1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ARD_A0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0716263"/>
                  </a:ext>
                </a:extLst>
              </a:tr>
              <a:tr h="8998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DigitalOutput0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ADC12_IN15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GPIOC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AHB1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PC5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ARD_A4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97176000"/>
                  </a:ext>
                </a:extLst>
              </a:tr>
              <a:tr h="4576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AnalogOut0</a:t>
                      </a:r>
                      <a:endParaRPr lang="en-US" sz="1800" b="0" i="0" u="none" strike="noStrike" dirty="0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TIM5_CH2/PWM</a:t>
                      </a:r>
                      <a:endParaRPr lang="en-US" sz="1800" b="0" i="0" u="none" strike="noStrike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TIM5</a:t>
                      </a:r>
                      <a:endParaRPr lang="en-US" sz="1800" b="0" i="0" u="none" strike="noStrike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APB1</a:t>
                      </a:r>
                      <a:endParaRPr lang="en-US" sz="1800" b="0" i="0" u="none" strike="noStrike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PA1</a:t>
                      </a:r>
                      <a:endParaRPr lang="en-US" sz="1800" b="0" i="0" u="none" strike="noStrike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ARD_D3</a:t>
                      </a:r>
                      <a:endParaRPr lang="en-US" sz="1800" b="0" i="0" u="none" strike="noStrike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1.37 </a:t>
                      </a:r>
                      <a:r>
                        <a:rPr lang="en-US" sz="1800" u="none" strike="noStrike" dirty="0" err="1">
                          <a:effectLst/>
                        </a:rPr>
                        <a:t>Khz</a:t>
                      </a:r>
                      <a:endParaRPr lang="en-US" sz="1800" b="0" i="0" u="none" strike="noStrike" dirty="0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80667471"/>
                  </a:ext>
                </a:extLst>
              </a:tr>
              <a:tr h="8998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External Input 5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NVIC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GPIOB</a:t>
                      </a:r>
                      <a:endParaRPr lang="en-US" sz="18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AHB1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PB14</a:t>
                      </a:r>
                      <a:endParaRPr lang="en-US" sz="18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ARD_D12</a:t>
                      </a:r>
                      <a:endParaRPr lang="en-US" sz="18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EXTI_LINE_14</a:t>
                      </a:r>
                      <a:endParaRPr lang="en-US" sz="18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7477717"/>
                  </a:ext>
                </a:extLst>
              </a:tr>
              <a:tr h="8998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External Input 6</a:t>
                      </a:r>
                      <a:endParaRPr lang="en-US" sz="18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NVIC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GPIOD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AHB1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PD3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ARD_D13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EXTI_LINE_3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23658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3501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211B7-AB37-46BD-B550-9274B1372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Firmware External Interrupt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69BD33-AA5A-4E23-9AAD-629493DD68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A73DC-E55C-4073-97AB-4C41F94CB4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- Trigger edge : falling and rising</a:t>
            </a:r>
          </a:p>
          <a:p>
            <a:r>
              <a:rPr lang="vi-VN" dirty="0"/>
              <a:t>- </a:t>
            </a:r>
            <a:r>
              <a:rPr lang="vi-VN" dirty="0">
                <a:solidFill>
                  <a:schemeClr val="tx1"/>
                </a:solidFill>
              </a:rPr>
              <a:t>Các chân từ 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ARD_D7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vi-VN" dirty="0">
                <a:solidFill>
                  <a:schemeClr val="tx1"/>
                </a:solidFill>
              </a:rPr>
              <a:t>đến 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ARD_</a:t>
            </a:r>
            <a:r>
              <a:rPr lang="vi-VN" sz="18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D13</a:t>
            </a:r>
            <a:endParaRPr lang="vi-VN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19D3E3-946A-4C5C-A648-FABB18204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143" y="1600199"/>
            <a:ext cx="7578857" cy="49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45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B483D-4190-47FE-B482-44F5337D7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4999"/>
            <a:ext cx="10515600" cy="698500"/>
          </a:xfrm>
        </p:spPr>
        <p:txBody>
          <a:bodyPr/>
          <a:lstStyle/>
          <a:p>
            <a:r>
              <a:rPr lang="vi-VN" dirty="0"/>
              <a:t>Firmware PWM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A5CA4C-27CF-41FD-8A62-01134B3D4E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39C7C5-B353-412E-859C-223AC31F17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vi-VN" dirty="0"/>
              <a:t>Sử dụng timer 5</a:t>
            </a:r>
          </a:p>
          <a:p>
            <a:r>
              <a:rPr lang="vi-VN" dirty="0"/>
              <a:t>pwm out channel 2 và channel 3</a:t>
            </a:r>
          </a:p>
          <a:p>
            <a:pPr marL="285750" indent="-285750">
              <a:buFontTx/>
              <a:buChar char="-"/>
            </a:pPr>
            <a:r>
              <a:rPr lang="vi-VN" dirty="0"/>
              <a:t>Xung PWM có tần số </a:t>
            </a:r>
          </a:p>
          <a:p>
            <a:r>
              <a:rPr lang="vi-VN" dirty="0"/>
              <a:t>trong đoạn [1000 - 3000] Hz</a:t>
            </a:r>
          </a:p>
          <a:p>
            <a:pPr marL="285750" indent="-285750">
              <a:buFontTx/>
              <a:buChar char="-"/>
            </a:pPr>
            <a:r>
              <a:rPr lang="vi-VN" dirty="0"/>
              <a:t>Sử dụng ngắt tràng </a:t>
            </a:r>
          </a:p>
          <a:p>
            <a:r>
              <a:rPr lang="vi-VN" dirty="0"/>
              <a:t>để update giá trị dutyCycle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3FDA8A-7022-4A8B-A6FA-3F61F2DD4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333500"/>
            <a:ext cx="7678158" cy="470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06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CECEC-9882-4DD0-847B-B009F68F6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Firmware ADC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B9FDD-6E7F-4523-A149-7BFB3C6BBD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7A985B-CC70-49B2-BB2E-1BF06BB21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vi-VN" dirty="0"/>
              <a:t>Dùng ADC1, input kênh 9, 12, 13, 14</a:t>
            </a:r>
          </a:p>
          <a:p>
            <a:pPr marL="285750" indent="-285750">
              <a:buFontTx/>
              <a:buChar char="-"/>
            </a:pPr>
            <a:r>
              <a:rPr lang="vi-VN" dirty="0"/>
              <a:t>Resolution 10 bit</a:t>
            </a:r>
          </a:p>
          <a:p>
            <a:pPr marL="285750" indent="-285750">
              <a:buFontTx/>
              <a:buChar char="-"/>
            </a:pPr>
            <a:r>
              <a:rPr lang="vi-VN" dirty="0"/>
              <a:t>Chế độ Single mode</a:t>
            </a:r>
          </a:p>
          <a:p>
            <a:pPr marL="285750" indent="-285750">
              <a:buFontTx/>
              <a:buChar char="-"/>
            </a:pPr>
            <a:r>
              <a:rPr lang="vi-VN" dirty="0"/>
              <a:t>Thời gian lấy mẫu 28 chu kỳ máy</a:t>
            </a:r>
          </a:p>
          <a:p>
            <a:pPr marL="285750" indent="-285750">
              <a:buFontTx/>
              <a:buChar char="-"/>
            </a:pPr>
            <a:r>
              <a:rPr lang="vi-VN" dirty="0"/>
              <a:t>Có ngắt báo kết thúc chuyển đổi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9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FF0CE-A00F-4354-9BFD-E02E53B88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Firmware Digital Output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A5E6D-15F8-4BDF-BD1D-116A6DD4B5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7F10D5-0BBB-46F4-99A0-52A2AC36B4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B1283-C9C6-440A-B0FE-4F4B5B1D4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16" y="2243285"/>
            <a:ext cx="10505508" cy="316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25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59300-9EE3-441C-8FE3-108A01E96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Firmware PID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456F2A-7C6F-4EB7-84A0-57AF6B44DF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Ứng dụng thư viện PID có sẵn cho stm32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774F18-738E-4962-8922-D1CD5DFDD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Khảo sát thư viện:</a:t>
            </a:r>
          </a:p>
          <a:p>
            <a:r>
              <a:rPr lang="vi-VN" dirty="0"/>
              <a:t>Viết trên ngôn ngữ C</a:t>
            </a:r>
          </a:p>
          <a:p>
            <a:r>
              <a:rPr lang="vi-VN" dirty="0"/>
              <a:t>Có chức năng tính toán PID theo kP, kI, kD.</a:t>
            </a:r>
          </a:p>
          <a:p>
            <a:r>
              <a:rPr lang="vi-VN" dirty="0"/>
              <a:t>Có thể tùy chỉnh được thời gian lấy mẫu.</a:t>
            </a:r>
          </a:p>
          <a:p>
            <a:r>
              <a:rPr lang="vi-VN" dirty="0"/>
              <a:t>Yêu cầu từ thư viện:</a:t>
            </a:r>
          </a:p>
          <a:p>
            <a:r>
              <a:rPr lang="vi-VN" dirty="0"/>
              <a:t>Thư viện yêu cầu cung cấp 1 hàm với chức năng </a:t>
            </a:r>
          </a:p>
          <a:p>
            <a:r>
              <a:rPr lang="vi-VN" dirty="0"/>
              <a:t>là trả về giá trị của system ticks kiểu dữ liệu uint32_t.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402D0B-AA54-4650-AA74-41708182B2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686"/>
          <a:stretch/>
        </p:blipFill>
        <p:spPr>
          <a:xfrm>
            <a:off x="5900340" y="1905000"/>
            <a:ext cx="636786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375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92A71-8C7C-FC93-E457-B924C430C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600" dirty="0"/>
              <a:t>Mục tiêu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710686-2DBF-4A74-589C-E702318629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A4BEED-307C-C477-D5D2-9901CFCBC5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vi-VN" sz="2800" dirty="0"/>
              <a:t>Sử dụng </a:t>
            </a:r>
            <a:r>
              <a:rPr lang="vi-VN" sz="2800" dirty="0" err="1"/>
              <a:t>board</a:t>
            </a:r>
            <a:r>
              <a:rPr lang="vi-VN" sz="2800" dirty="0"/>
              <a:t> vi điều khiển STM32 có màng hình cảm ứng thay thế PLC S7-1200 và màng hình HMI.</a:t>
            </a:r>
          </a:p>
          <a:p>
            <a:endParaRPr lang="vi-VN" sz="2800" dirty="0"/>
          </a:p>
        </p:txBody>
      </p:sp>
    </p:spTree>
    <p:extLst>
      <p:ext uri="{BB962C8B-B14F-4D97-AF65-F5344CB8AC3E}">
        <p14:creationId xmlns:p14="http://schemas.microsoft.com/office/powerpoint/2010/main" val="2468996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F855C-1773-43AA-B13F-D14BB81EF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Thiết kế HMI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02D1B-FE00-4210-8BA8-D234DB542B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Tổng quan nền tảng stm32TouchGfx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AF362B-0830-44FD-ACDE-DBCD4E217B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 dirty="0"/>
          </a:p>
          <a:p>
            <a:endParaRPr lang="vi-VN" dirty="0"/>
          </a:p>
          <a:p>
            <a:endParaRPr lang="vi-VN" dirty="0"/>
          </a:p>
          <a:p>
            <a:endParaRPr lang="vi-VN" dirty="0"/>
          </a:p>
          <a:p>
            <a:pPr marL="285750" indent="-285750">
              <a:buFontTx/>
              <a:buChar char="-"/>
            </a:pPr>
            <a:r>
              <a:rPr lang="vi-VN" dirty="0"/>
              <a:t>Ngôn ngữ C++</a:t>
            </a:r>
          </a:p>
        </p:txBody>
      </p:sp>
      <p:pic>
        <p:nvPicPr>
          <p:cNvPr id="10244" name="Picture 4" descr="TouchGFX Documentation | TouchGFX Documentation">
            <a:extLst>
              <a:ext uri="{FF2B5EF4-FFF2-40B4-BE49-F238E27FC236}">
                <a16:creationId xmlns:a16="http://schemas.microsoft.com/office/drawing/2014/main" id="{49A37BA6-3BC8-4710-9130-E4D677A65D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7" t="38095" r="14417" b="38730"/>
          <a:stretch/>
        </p:blipFill>
        <p:spPr bwMode="auto">
          <a:xfrm>
            <a:off x="6505574" y="1077963"/>
            <a:ext cx="4448175" cy="73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DA3B0A-2412-4E55-A5F3-5A2D0C5EB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80" y="2019300"/>
            <a:ext cx="2510038" cy="12739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752DF1-FDB2-4B65-8933-955D7BB7D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822" y="2019300"/>
            <a:ext cx="7702698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46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BE8F3-D79C-45DF-9BBC-37E6E51D9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tiêu chí khi thiết kế HMI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05DF7-3E7E-4F81-AB66-6A12C2E95E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52A712-F805-4B9E-84EE-C937119F75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vi-VN" dirty="0"/>
              <a:t>Bộ màu</a:t>
            </a:r>
          </a:p>
          <a:p>
            <a:pPr marL="285750" indent="-285750">
              <a:buFontTx/>
              <a:buChar char="-"/>
            </a:pPr>
            <a:r>
              <a:rPr lang="vi-VN" dirty="0"/>
              <a:t>Màu sắc trong thiết kế giao diện rất</a:t>
            </a:r>
          </a:p>
          <a:p>
            <a:r>
              <a:rPr lang="vi-VN" dirty="0"/>
              <a:t> quan trọng vì nó ảnh hưởng đến cảm</a:t>
            </a:r>
          </a:p>
          <a:p>
            <a:r>
              <a:rPr lang="vi-VN" dirty="0"/>
              <a:t> tình và nhận thức của người dùng về</a:t>
            </a:r>
          </a:p>
          <a:p>
            <a:r>
              <a:rPr lang="vi-VN" dirty="0"/>
              <a:t> chất lượng sản phẩm. Màu sắc cũng </a:t>
            </a:r>
          </a:p>
          <a:p>
            <a:r>
              <a:rPr lang="vi-VN" dirty="0"/>
              <a:t>giúp tạo ra sự nhất quán và đồng nhất </a:t>
            </a:r>
          </a:p>
          <a:p>
            <a:r>
              <a:rPr lang="vi-VN" dirty="0"/>
              <a:t>cho giao diện.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D53ECC-4994-48A6-B6AB-5F829EEE6691}"/>
              </a:ext>
            </a:extLst>
          </p:cNvPr>
          <p:cNvSpPr/>
          <p:nvPr/>
        </p:nvSpPr>
        <p:spPr>
          <a:xfrm>
            <a:off x="5000625" y="2235303"/>
            <a:ext cx="6505575" cy="38290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52B0CF-8766-426D-8405-70CEF7CCF8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4" t="5777" r="5715" b="8499"/>
          <a:stretch/>
        </p:blipFill>
        <p:spPr>
          <a:xfrm>
            <a:off x="6390352" y="2852891"/>
            <a:ext cx="3726119" cy="259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38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C8E39-483C-4580-9B80-CDAFC6CAA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Thiết kế HMI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05A92-7EE2-47B8-9C7C-7CBEBB0277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Sơ đồ khái quát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FBB6B-1200-4331-A96F-73BA26C62C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">
            <a:extLst>
              <a:ext uri="{FF2B5EF4-FFF2-40B4-BE49-F238E27FC236}">
                <a16:creationId xmlns:a16="http://schemas.microsoft.com/office/drawing/2014/main" id="{49CA8DC6-1882-4E37-A0B7-3430BB079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7529" y="2245564"/>
            <a:ext cx="11836941" cy="433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126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14604-BBA7-4E48-BA40-28566E08E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Thiết kế HMI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D1F536-0015-4699-9EAE-F47AC65FCF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Screen::Menu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672E7F-9F69-4E96-86F6-306862DA25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Thành phần:</a:t>
            </a:r>
          </a:p>
          <a:p>
            <a:r>
              <a:rPr lang="vi-VN" dirty="0"/>
              <a:t>Button::Closed-loop control</a:t>
            </a:r>
          </a:p>
          <a:p>
            <a:r>
              <a:rPr lang="vi-VN" i="1" dirty="0"/>
              <a:t>Chuyển quá màng hình điều khiển PID</a:t>
            </a:r>
          </a:p>
          <a:p>
            <a:r>
              <a:rPr lang="vi-VN" dirty="0"/>
              <a:t>Button::Information</a:t>
            </a:r>
          </a:p>
          <a:p>
            <a:r>
              <a:rPr lang="vi-VN" i="1" dirty="0"/>
              <a:t>Thông tin tác giả</a:t>
            </a:r>
          </a:p>
          <a:p>
            <a:r>
              <a:rPr lang="vi-VN" dirty="0"/>
              <a:t>Button::SettingVar</a:t>
            </a:r>
          </a:p>
          <a:p>
            <a:r>
              <a:rPr lang="vi-VN" i="1" dirty="0"/>
              <a:t>Cài đặt các thống factor, offset</a:t>
            </a:r>
          </a:p>
          <a:p>
            <a:r>
              <a:rPr lang="vi-VN" dirty="0"/>
              <a:t>Button::ChangeLangs</a:t>
            </a:r>
          </a:p>
          <a:p>
            <a:r>
              <a:rPr lang="vi-VN" i="1" dirty="0"/>
              <a:t>Ngôn ngữ tiếng Việt – tiếng Anh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23F6B3-935A-4B91-8B79-72D995F4C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538" y="2370013"/>
            <a:ext cx="6024074" cy="368341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3223C5B-3AB8-463C-85ED-C9245F55D085}"/>
              </a:ext>
            </a:extLst>
          </p:cNvPr>
          <p:cNvCxnSpPr>
            <a:cxnSpLocks/>
          </p:cNvCxnSpPr>
          <p:nvPr/>
        </p:nvCxnSpPr>
        <p:spPr>
          <a:xfrm>
            <a:off x="3829050" y="2695575"/>
            <a:ext cx="3105150" cy="104775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46CD0C-F7EE-42CB-B496-50CCF4EA24A8}"/>
              </a:ext>
            </a:extLst>
          </p:cNvPr>
          <p:cNvCxnSpPr>
            <a:cxnSpLocks/>
          </p:cNvCxnSpPr>
          <p:nvPr/>
        </p:nvCxnSpPr>
        <p:spPr>
          <a:xfrm>
            <a:off x="2924175" y="3611055"/>
            <a:ext cx="2757487" cy="173247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2BAF98-7950-46BD-AC74-0FA7D5ED934F}"/>
              </a:ext>
            </a:extLst>
          </p:cNvPr>
          <p:cNvCxnSpPr>
            <a:cxnSpLocks/>
          </p:cNvCxnSpPr>
          <p:nvPr/>
        </p:nvCxnSpPr>
        <p:spPr>
          <a:xfrm>
            <a:off x="2994544" y="4422394"/>
            <a:ext cx="5686425" cy="92221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F79D39-3955-4490-A225-E5B4CA05D207}"/>
              </a:ext>
            </a:extLst>
          </p:cNvPr>
          <p:cNvCxnSpPr>
            <a:cxnSpLocks/>
          </p:cNvCxnSpPr>
          <p:nvPr/>
        </p:nvCxnSpPr>
        <p:spPr>
          <a:xfrm>
            <a:off x="3124200" y="5439857"/>
            <a:ext cx="6705600" cy="7734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222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8185F-CD20-4751-82D8-7FEF6A8D4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/>
              <a:t>Screen::SetingVar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00D03A-E778-4396-BEA5-BB4A32B675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			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AB1994-E30D-4FAD-9032-EFF9EA29AD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textBox::LevelSensor</a:t>
            </a:r>
          </a:p>
          <a:p>
            <a:r>
              <a:rPr lang="vi-VN" dirty="0"/>
              <a:t>textBox::FlowSensor</a:t>
            </a:r>
            <a:endParaRPr lang="en-US" dirty="0"/>
          </a:p>
          <a:p>
            <a:r>
              <a:rPr lang="vi-VN" dirty="0"/>
              <a:t>textBox::PressureSensor</a:t>
            </a:r>
            <a:endParaRPr lang="en-US" dirty="0"/>
          </a:p>
          <a:p>
            <a:r>
              <a:rPr lang="vi-VN" dirty="0"/>
              <a:t>textBox::TemperatureSensor</a:t>
            </a:r>
          </a:p>
          <a:p>
            <a:r>
              <a:rPr lang="vi-VN" dirty="0"/>
              <a:t>slider::linerValve</a:t>
            </a:r>
          </a:p>
          <a:p>
            <a:r>
              <a:rPr lang="vi-VN" dirty="0"/>
              <a:t>slider::Pump</a:t>
            </a:r>
          </a:p>
          <a:p>
            <a:r>
              <a:rPr lang="vi-VN" dirty="0"/>
              <a:t>Box0..6:digitalInput</a:t>
            </a:r>
          </a:p>
          <a:p>
            <a:r>
              <a:rPr lang="vi-VN" dirty="0"/>
              <a:t>toggleButton0..2::Valve 102, Bơm analog</a:t>
            </a:r>
          </a:p>
          <a:p>
            <a:r>
              <a:rPr lang="vi-VN" dirty="0"/>
              <a:t>Bơm on/off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4AD9C6-760D-4A6E-815A-81CEF871F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311" y="2248446"/>
            <a:ext cx="6275093" cy="377135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89B97C-6DAD-4FA4-99F4-F4B8C29C0B63}"/>
              </a:ext>
            </a:extLst>
          </p:cNvPr>
          <p:cNvCxnSpPr>
            <a:cxnSpLocks/>
          </p:cNvCxnSpPr>
          <p:nvPr/>
        </p:nvCxnSpPr>
        <p:spPr>
          <a:xfrm>
            <a:off x="3086100" y="2248446"/>
            <a:ext cx="2876550" cy="57150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280D6D-0846-46CE-96F2-DA6145609B86}"/>
              </a:ext>
            </a:extLst>
          </p:cNvPr>
          <p:cNvCxnSpPr>
            <a:cxnSpLocks/>
          </p:cNvCxnSpPr>
          <p:nvPr/>
        </p:nvCxnSpPr>
        <p:spPr>
          <a:xfrm>
            <a:off x="2905125" y="2724423"/>
            <a:ext cx="3057525" cy="6185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BA1F20-C419-4F7C-8689-2E2DBFB170DF}"/>
              </a:ext>
            </a:extLst>
          </p:cNvPr>
          <p:cNvCxnSpPr>
            <a:cxnSpLocks/>
          </p:cNvCxnSpPr>
          <p:nvPr/>
        </p:nvCxnSpPr>
        <p:spPr>
          <a:xfrm>
            <a:off x="3352802" y="3228701"/>
            <a:ext cx="2609848" cy="50619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6A90E7-531B-42F2-9801-DC918F778AA6}"/>
              </a:ext>
            </a:extLst>
          </p:cNvPr>
          <p:cNvCxnSpPr>
            <a:cxnSpLocks/>
          </p:cNvCxnSpPr>
          <p:nvPr/>
        </p:nvCxnSpPr>
        <p:spPr>
          <a:xfrm>
            <a:off x="3810000" y="3686448"/>
            <a:ext cx="2152650" cy="57150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077D89A-8523-4C5B-8EDF-ABD17CD8470A}"/>
              </a:ext>
            </a:extLst>
          </p:cNvPr>
          <p:cNvCxnSpPr>
            <a:cxnSpLocks/>
          </p:cNvCxnSpPr>
          <p:nvPr/>
        </p:nvCxnSpPr>
        <p:spPr>
          <a:xfrm>
            <a:off x="2719387" y="4086499"/>
            <a:ext cx="2690813" cy="76662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13B6EF6-2F25-4954-89F4-646AFBBE80B1}"/>
              </a:ext>
            </a:extLst>
          </p:cNvPr>
          <p:cNvCxnSpPr>
            <a:cxnSpLocks/>
          </p:cNvCxnSpPr>
          <p:nvPr/>
        </p:nvCxnSpPr>
        <p:spPr>
          <a:xfrm>
            <a:off x="2166937" y="4543973"/>
            <a:ext cx="3709988" cy="74240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AE14BEE-17F5-400B-AF16-7320247F3CE0}"/>
              </a:ext>
            </a:extLst>
          </p:cNvPr>
          <p:cNvCxnSpPr>
            <a:cxnSpLocks/>
          </p:cNvCxnSpPr>
          <p:nvPr/>
        </p:nvCxnSpPr>
        <p:spPr>
          <a:xfrm flipV="1">
            <a:off x="2919650" y="4686437"/>
            <a:ext cx="4350306" cy="28098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44D57B-EC06-4734-8CAE-F02B92904BBD}"/>
              </a:ext>
            </a:extLst>
          </p:cNvPr>
          <p:cNvCxnSpPr>
            <a:cxnSpLocks/>
          </p:cNvCxnSpPr>
          <p:nvPr/>
        </p:nvCxnSpPr>
        <p:spPr>
          <a:xfrm flipV="1">
            <a:off x="2371725" y="5486400"/>
            <a:ext cx="7362825" cy="43257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123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3E000-FD63-45C7-BC0F-898268F46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Screen::ClosedLoopControl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8ACA3-60C3-4151-B7FD-D5AF3B2178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D6DB29-E6A1-4077-A8DD-1BD80A910B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04CD59-1B03-418F-9F7C-379E95086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19" y="2114550"/>
            <a:ext cx="6173996" cy="3676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CBDBD1-B037-4368-B471-BE3D5E121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865" y="2485169"/>
            <a:ext cx="4314585" cy="256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73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86A7F-7DBF-449A-8B3F-7C2E00161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Screen::ClosedLoopSetting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C5D64-CCB4-4EF5-9E2C-03A0CBA8D4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912DA9-51CF-49C5-AA2D-8553102CE2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069985-6019-4E64-A136-8492605C9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11" y="2459535"/>
            <a:ext cx="5667389" cy="33676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559419-24F4-463F-9849-30AB4B7C7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459535"/>
            <a:ext cx="5665588" cy="335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1095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529F-3E20-46AB-93A7-8B10A77CE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Kiến trúc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D5BD1-5FCA-422B-B35A-FC34540957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Tại sao cần quan tâm kiến trúc phần mềm?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04A42B-3C35-494E-895B-5444978E93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vi-VN" dirty="0"/>
              <a:t>Vì dụng nền tảng stm32TouchGfx để phát triển HMI nên người dùng cần nắm bắt được một số khái niệm, cũng nhưng cơ chế mà nền tảng này hoạt động.</a:t>
            </a:r>
          </a:p>
          <a:p>
            <a:pPr marL="285750" indent="-285750">
              <a:buFontTx/>
              <a:buChar char="-"/>
            </a:pPr>
            <a:r>
              <a:rPr lang="vi-VN" dirty="0"/>
              <a:t> Mục đích:</a:t>
            </a:r>
          </a:p>
          <a:p>
            <a:pPr marL="971550" lvl="1" indent="-285750">
              <a:buFontTx/>
              <a:buChar char="-"/>
            </a:pPr>
            <a:r>
              <a:rPr lang="vi-VN" sz="1800" dirty="0"/>
              <a:t>Có thế thiết kế UI như ý muốn.</a:t>
            </a:r>
          </a:p>
          <a:p>
            <a:pPr lvl="1" indent="0">
              <a:buNone/>
            </a:pPr>
            <a:r>
              <a:rPr lang="vi-VN" sz="1800" dirty="0"/>
              <a:t>Gồm có:</a:t>
            </a:r>
          </a:p>
          <a:p>
            <a:pPr lvl="1" indent="0">
              <a:buNone/>
            </a:pPr>
            <a:r>
              <a:rPr lang="vi-VN" sz="1800" dirty="0"/>
              <a:t> 	</a:t>
            </a:r>
            <a:r>
              <a:rPr lang="en-US" sz="1800" b="1" i="0" dirty="0">
                <a:solidFill>
                  <a:srgbClr val="1C1E21"/>
                </a:solidFill>
                <a:effectLst/>
                <a:latin typeface="system-ui"/>
              </a:rPr>
              <a:t>Model-View-Presenter</a:t>
            </a:r>
            <a:r>
              <a:rPr lang="vi-VN" sz="1800" b="1" i="0" dirty="0">
                <a:solidFill>
                  <a:srgbClr val="1C1E21"/>
                </a:solidFill>
                <a:effectLst/>
                <a:latin typeface="system-ui"/>
              </a:rPr>
              <a:t> </a:t>
            </a:r>
            <a:r>
              <a:rPr lang="en-US" sz="1800" b="1" i="0" dirty="0">
                <a:solidFill>
                  <a:srgbClr val="1C1E21"/>
                </a:solidFill>
                <a:effectLst/>
                <a:latin typeface="system-ui"/>
              </a:rPr>
              <a:t>Design </a:t>
            </a:r>
            <a:r>
              <a:rPr lang="vi-VN" sz="1800" b="1" i="0" dirty="0">
                <a:solidFill>
                  <a:srgbClr val="1C1E21"/>
                </a:solidFill>
                <a:effectLst/>
                <a:latin typeface="system-ui"/>
              </a:rPr>
              <a:t>Pattern.</a:t>
            </a:r>
          </a:p>
          <a:p>
            <a:pPr lvl="1" indent="0">
              <a:buNone/>
            </a:pPr>
            <a:r>
              <a:rPr lang="vi-VN" sz="1800" b="1" i="0" dirty="0">
                <a:solidFill>
                  <a:srgbClr val="1C1E21"/>
                </a:solidFill>
                <a:effectLst/>
                <a:latin typeface="system-ui"/>
              </a:rPr>
              <a:t>	Code Structure</a:t>
            </a:r>
          </a:p>
          <a:p>
            <a:pPr lvl="1" indent="0">
              <a:buNone/>
            </a:pPr>
            <a:endParaRPr lang="vi-VN" sz="1800" b="1" i="0" dirty="0">
              <a:solidFill>
                <a:srgbClr val="1C1E21"/>
              </a:solidFill>
              <a:effectLst/>
              <a:latin typeface="system-ui"/>
            </a:endParaRPr>
          </a:p>
          <a:p>
            <a:pPr lvl="1" indent="0">
              <a:buNone/>
            </a:pPr>
            <a:endParaRPr lang="vi-VN" sz="1800" dirty="0"/>
          </a:p>
        </p:txBody>
      </p:sp>
    </p:spTree>
    <p:extLst>
      <p:ext uri="{BB962C8B-B14F-4D97-AF65-F5344CB8AC3E}">
        <p14:creationId xmlns:p14="http://schemas.microsoft.com/office/powerpoint/2010/main" val="34947156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93358-F991-4B5A-94F0-A3223820F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Kiến trúc của stm32TouchGfx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A1AD8-487C-4CC9-8350-505FEC9A03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1C1E21"/>
                </a:solidFill>
                <a:effectLst/>
                <a:latin typeface="system-ui"/>
              </a:rPr>
              <a:t>Model-View-Presenter Design Pattern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DAB729-4B18-4A9D-8079-87DE285541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MVP giúp tách biệt các tầng của ứng dụng, dễ dàng kiểm thử, và nâng cao tính bảo trì.</a:t>
            </a:r>
            <a:endParaRPr lang="en-US" dirty="0"/>
          </a:p>
        </p:txBody>
      </p:sp>
      <p:pic>
        <p:nvPicPr>
          <p:cNvPr id="7" name="pic">
            <a:extLst>
              <a:ext uri="{FF2B5EF4-FFF2-40B4-BE49-F238E27FC236}">
                <a16:creationId xmlns:a16="http://schemas.microsoft.com/office/drawing/2014/main" id="{6554622F-1666-4E9D-8D2A-2793FB616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6922" y="2779899"/>
            <a:ext cx="3207851" cy="1603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E0766D-D5E6-4B10-B494-2C9DF2D9D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526" y="3581400"/>
            <a:ext cx="5771675" cy="3102490"/>
          </a:xfrm>
          <a:prstGeom prst="rect">
            <a:avLst/>
          </a:prstGeom>
        </p:spPr>
      </p:pic>
      <p:pic>
        <p:nvPicPr>
          <p:cNvPr id="10" name="pic">
            <a:extLst>
              <a:ext uri="{FF2B5EF4-FFF2-40B4-BE49-F238E27FC236}">
                <a16:creationId xmlns:a16="http://schemas.microsoft.com/office/drawing/2014/main" id="{107ED3C0-79DC-4FFD-B8B3-07DFFD4452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54599" y="4987451"/>
            <a:ext cx="4230000" cy="12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848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021B1-77A4-48BE-A280-8B154E9EE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Kiến trúc của stm32TouchGfx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AC6AC3-0C82-4241-B593-5A02E68805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Code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FDF87C-E882-4D5F-83D1-7F227E725D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723"/>
          <a:stretch/>
        </p:blipFill>
        <p:spPr>
          <a:xfrm>
            <a:off x="1752600" y="2148117"/>
            <a:ext cx="2343325" cy="400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37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71D1-6EC1-040A-B13B-C65CDB4C0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TỔNG QUAN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2A35C-DF8E-8623-8B11-F06A19EDCF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7D1BC0-8239-AF59-22BF-3602E78B0A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F8FDC4D6-0E61-48E9-9B22-2D757812A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5150" y="2350975"/>
            <a:ext cx="4080000" cy="3280000"/>
          </a:xfrm>
          <a:prstGeom prst="rect">
            <a:avLst/>
          </a:prstGeom>
        </p:spPr>
      </p:pic>
      <p:pic>
        <p:nvPicPr>
          <p:cNvPr id="6" name="pic">
            <a:extLst>
              <a:ext uri="{FF2B5EF4-FFF2-40B4-BE49-F238E27FC236}">
                <a16:creationId xmlns:a16="http://schemas.microsoft.com/office/drawing/2014/main" id="{C320C8E0-0397-44F0-9E15-44D3B8440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54450" y="2360200"/>
            <a:ext cx="4560000" cy="30500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B1B7ED0-686E-4441-8C12-564E02FBA01C}"/>
              </a:ext>
            </a:extLst>
          </p:cNvPr>
          <p:cNvSpPr/>
          <p:nvPr/>
        </p:nvSpPr>
        <p:spPr>
          <a:xfrm>
            <a:off x="5372100" y="3276600"/>
            <a:ext cx="1123950" cy="9715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01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77160-ECAB-47D7-83D2-1974C4EF0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Hệ điều hành của hệ thống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C3AD1-FED0-4163-A1FB-3F4A46391C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FreeRTOS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EE666B-F4EC-4172-80B1-8732403836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019301"/>
            <a:ext cx="5657850" cy="4248150"/>
          </a:xfrm>
        </p:spPr>
        <p:txBody>
          <a:bodyPr/>
          <a:lstStyle/>
          <a:p>
            <a:r>
              <a:rPr lang="vi-VN" b="1" dirty="0"/>
              <a:t>Đặt điểm của hệ thống HIM mà ta đang thiết kế:</a:t>
            </a:r>
          </a:p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Chương trình phức tạp 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hiều trạng thái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hiều event </a:t>
            </a:r>
          </a:p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Yêu cầu thời gian thực 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Yêu cầu xử lý đ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nhiệm và chia sẻ tài nguyên. </a:t>
            </a:r>
          </a:p>
          <a:p>
            <a:r>
              <a:rPr lang="vi-VN" dirty="0">
                <a:latin typeface="Arial" panose="020B0604020202020204" pitchFamily="34" charset="0"/>
                <a:cs typeface="Times New Roman" panose="02020603050405020304" pitchFamily="18" charset="0"/>
              </a:rPr>
              <a:t>=&gt; việc lập trình bare metal sẽ rất khó khăn cho phát triển và bảo trì.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4DDC0C2-3509-4AE6-85B8-3C862862D5AF}"/>
              </a:ext>
            </a:extLst>
          </p:cNvPr>
          <p:cNvSpPr txBox="1">
            <a:spLocks/>
          </p:cNvSpPr>
          <p:nvPr/>
        </p:nvSpPr>
        <p:spPr>
          <a:xfrm>
            <a:off x="6743700" y="2019301"/>
            <a:ext cx="5000625" cy="4248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b="1" dirty="0"/>
              <a:t>Giải pháp: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Cài đặt hệ điều hành thời gian thực cho hệ thống này là điều cần thiết.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Stm32 và nền tảng </a:t>
            </a:r>
            <a:r>
              <a:rPr lang="vi-VN" dirty="0"/>
              <a:t>stm32TouchGfx đều</a:t>
            </a:r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hỗ trợ hệ điều hành </a:t>
            </a:r>
            <a:r>
              <a:rPr lang="vi-VN" dirty="0"/>
              <a:t>FreeRTOS. Do đó áp dụng FreeRTOS.</a:t>
            </a:r>
            <a:endParaRPr lang="vi-VN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8043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0471F-2327-4147-B7EC-27684E631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task của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2EA64-A372-4247-88BF-101BE8EE8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2A419A-2E92-4FB6-891A-BE97D6746E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638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EE5F1-8896-4DA9-BC58-ACDA371E5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3877C-A681-4F60-8272-361D3832C0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sz="1800" b="1" dirty="0">
                <a:solidFill>
                  <a:srgbClr val="ED7D3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800" b="1" dirty="0">
                <a:solidFill>
                  <a:srgbClr val="ED7D3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ác</a:t>
            </a:r>
            <a:r>
              <a:rPr lang="vi-VN" sz="1800" b="1" dirty="0">
                <a:solidFill>
                  <a:srgbClr val="ED7D3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định hệ số factor và offet của cảm biến</a:t>
            </a:r>
            <a:endParaRPr lang="en-US" sz="1800" b="1" dirty="0">
              <a:solidFill>
                <a:srgbClr val="ED7D3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CFEF9C-5FF0-4477-8277-9C77F52C4E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ảm biến áp xuất: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 đóng/mở các van sao cho nước được bơm vào bình áp suất.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ào màng hình setting var, chọn chế độ điều khiển bơm là analog. 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éo thanh slider của bơm tối đa, để công suất của bơm cực đại.</a:t>
            </a:r>
          </a:p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Lúc này ta thấy giá trị analog của cảm biến áp suất là 4.79v</a:t>
            </a:r>
            <a:endParaRPr lang="vi-VN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iá trị hiển thị trên áp suất kế là 250 mbar.</a:t>
            </a:r>
          </a:p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Tiếp tục thay đổi thanh slider của bơm tại 1 vị trí khác bất kỳ, ta được cặp số tương ứng 2.1V và 100 mbar.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612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E862D-0485-48FD-811B-FCADFE13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D40397-5237-4437-92D4-EF4A34D348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sz="2400" b="1" dirty="0">
                <a:solidFill>
                  <a:srgbClr val="ED7D3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="1" dirty="0">
                <a:solidFill>
                  <a:srgbClr val="ED7D3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ác</a:t>
            </a:r>
            <a:r>
              <a:rPr lang="vi-VN" sz="2400" b="1" dirty="0">
                <a:solidFill>
                  <a:srgbClr val="ED7D3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định hệ số factor và offet của cảm biến</a:t>
            </a:r>
            <a:endParaRPr lang="en-US" sz="2400" b="1" dirty="0">
              <a:solidFill>
                <a:srgbClr val="ED7D3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97D67C3-CB87-41EB-A770-642D0CF720FA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838200" y="2019301"/>
                <a:ext cx="7639050" cy="424815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vi-VN" sz="18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Vì cảm biến là tuyến tính. Ta có thể tìm factor và offet bằng cách lập hệ phương trình:</a:t>
                </a:r>
                <a:endParaRPr lang="en-US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250= 4.79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 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</m:e>
                          <m:e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100=2.1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 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</m:e>
                        </m:eqArr>
                      </m:e>
                    </m:d>
                  </m:oMath>
                </a14:m>
                <a:r>
                  <a:rPr lang="vi-VN" sz="18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giải hệ phương trình ta được: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=55,76</m:t>
                            </m:r>
                          </m:e>
                          <m:e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 −17.09</m:t>
                            </m:r>
                          </m:e>
                        </m:eqArr>
                      </m:e>
                    </m:d>
                  </m:oMath>
                </a14:m>
                <a:endParaRPr lang="en-US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vi-VN" sz="18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Ta nhập 55.75 ở ô factor Ch.2 và -17.09 ở ô offset Ch.2</a:t>
                </a:r>
                <a:endParaRPr lang="en-US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vi-VN" sz="18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Sau đó nhấn nút tick để lưu và hệ thống cập nhật 2 giá trị.</a:t>
                </a:r>
                <a:endParaRPr lang="en-US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97D67C3-CB87-41EB-A770-642D0CF720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838200" y="2019301"/>
                <a:ext cx="7639050" cy="4248150"/>
              </a:xfrm>
              <a:blipFill>
                <a:blip r:embed="rId2"/>
                <a:stretch>
                  <a:fillRect l="-718" t="-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72099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F7039-05FB-47C6-8EBC-89BF92734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3DF9BB-976A-48FD-868F-2DC5D0F1C8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sz="2400" b="1" dirty="0">
                <a:solidFill>
                  <a:srgbClr val="ED7D3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="1" dirty="0">
                <a:solidFill>
                  <a:srgbClr val="ED7D3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ác</a:t>
            </a:r>
            <a:r>
              <a:rPr lang="vi-VN" sz="2400" b="1" dirty="0">
                <a:solidFill>
                  <a:srgbClr val="ED7D3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định hệ số factor và offet của cảm biến</a:t>
            </a:r>
            <a:endParaRPr lang="en-US" sz="2400" b="1" dirty="0">
              <a:solidFill>
                <a:srgbClr val="ED7D3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5F76C1-E968-41F5-BA89-86821C67E8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E18ED8-1FBB-462F-B575-336602608F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44420" y="2019300"/>
            <a:ext cx="7503160" cy="448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0460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279A-654E-40C9-BD87-D3EB97FA8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D412D-8BDA-4C07-9138-F5A7024970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Đ</a:t>
            </a:r>
            <a:r>
              <a:rPr lang="en-US" dirty="0" err="1"/>
              <a:t>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vi-VN" dirty="0"/>
              <a:t>PID, Điều khiển lưu lượng: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B0CC9C-F256-4BB7-A672-FFFD87AB96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019301"/>
            <a:ext cx="3600450" cy="4248150"/>
          </a:xfrm>
        </p:spPr>
        <p:txBody>
          <a:bodyPr/>
          <a:lstStyle/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Vào màng hình điều khiển pid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Đ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óng/mở các van sao cho nước được bơm chạy qua cảm biến lưu lượng. </a:t>
            </a:r>
          </a:p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Trên màng hình, mở digital 1 để chọn bơm ở chế độ analog, 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E60A63-9711-4C1B-A1A8-B4037D2FE0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21389" y="2133602"/>
            <a:ext cx="7497238" cy="436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689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BDCA5-3E8B-42B5-8521-FA18E8A27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62D4C-58DB-4BF1-86CA-42E6855761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Đ</a:t>
            </a:r>
            <a:r>
              <a:rPr lang="en-US" dirty="0" err="1"/>
              <a:t>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vi-VN" dirty="0"/>
              <a:t>PID, Điều khiển lưu lượng: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F267E5-1873-4541-8A49-C1BD845C67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Sau đó chọn set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BD0199-F6F0-444E-80EA-196BC076A7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02904" y="2092959"/>
            <a:ext cx="7850896" cy="462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401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82B79-644A-4154-8F9A-CDEB1DC02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D7290B-3F0D-4838-A7BE-50A37B5B4F90}"/>
              </a:ext>
            </a:extLst>
          </p:cNvPr>
          <p:cNvSpPr txBox="1"/>
          <p:nvPr/>
        </p:nvSpPr>
        <p:spPr>
          <a:xfrm>
            <a:off x="714375" y="380998"/>
            <a:ext cx="11353800" cy="1807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Chon nhấn vào nút Actuator để chọn hệ điều khiển.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 Flow rate và ấn vào nút tick xanh.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Sau đó tiến hành nhập các hệ số Kp = 1, Ti = 3, Td = 0 và set point = 100 như mong muốn. Ấn Confirm để hoàn tất cài đặt.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BE05FF-AE35-4DBE-8A93-4EF4C0646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320" y="1809752"/>
            <a:ext cx="3886555" cy="23145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294160-D7F0-4638-8C23-56AE40BD1AC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21104" y="1809752"/>
            <a:ext cx="3953699" cy="23145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4AD11D-AA78-4130-9553-64A2EBDA4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25" y="4295775"/>
            <a:ext cx="3950878" cy="23386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D079CF-6BB2-427F-9D5F-700CF1868C60}"/>
              </a:ext>
            </a:extLst>
          </p:cNvPr>
          <p:cNvPicPr/>
          <p:nvPr/>
        </p:nvPicPr>
        <p:blipFill rotWithShape="1">
          <a:blip r:embed="rId5"/>
          <a:srcRect l="2220" t="1870" r="1641" b="2298"/>
          <a:stretch/>
        </p:blipFill>
        <p:spPr bwMode="auto">
          <a:xfrm>
            <a:off x="6924320" y="4226510"/>
            <a:ext cx="3931759" cy="23266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4917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">
            <a:extLst>
              <a:ext uri="{FF2B5EF4-FFF2-40B4-BE49-F238E27FC236}">
                <a16:creationId xmlns:a16="http://schemas.microsoft.com/office/drawing/2014/main" id="{29B06565-0CF7-4FC6-8077-F1054D680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" y="1985551"/>
            <a:ext cx="5000000" cy="4320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081E8ED-675A-4809-8EF0-0B81F23C0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698500"/>
          </a:xfrm>
        </p:spPr>
        <p:txBody>
          <a:bodyPr>
            <a:normAutofit/>
          </a:bodyPr>
          <a:lstStyle/>
          <a:p>
            <a:r>
              <a:rPr lang="vi-VN" sz="3600" dirty="0"/>
              <a:t>Khảo sát hệ thống</a:t>
            </a:r>
            <a:r>
              <a:rPr lang="en-US" sz="3600" dirty="0"/>
              <a:t> </a:t>
            </a:r>
            <a:endParaRPr lang="vi-VN" sz="3600" dirty="0"/>
          </a:p>
        </p:txBody>
      </p:sp>
      <p:pic>
        <p:nvPicPr>
          <p:cNvPr id="10" name="pic">
            <a:extLst>
              <a:ext uri="{FF2B5EF4-FFF2-40B4-BE49-F238E27FC236}">
                <a16:creationId xmlns:a16="http://schemas.microsoft.com/office/drawing/2014/main" id="{785D7ACA-C349-479E-B51D-28DFA034D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22750" y="2019300"/>
            <a:ext cx="3406900" cy="2016885"/>
          </a:xfrm>
          <a:prstGeom prst="rect">
            <a:avLst/>
          </a:prstGeom>
        </p:spPr>
      </p:pic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C34801C1-C430-40F8-8553-8BC28EF95C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447800"/>
            <a:ext cx="10515600" cy="457200"/>
          </a:xfrm>
        </p:spPr>
        <p:txBody>
          <a:bodyPr>
            <a:noAutofit/>
          </a:bodyPr>
          <a:lstStyle/>
          <a:p>
            <a:r>
              <a:rPr lang="vi-VN" sz="2800" dirty="0">
                <a:latin typeface="Segoe UI" panose="020B0502040204020203" pitchFamily="34" charset="0"/>
                <a:ea typeface="STCaiyun" panose="020B0503020204020204" pitchFamily="2" charset="-122"/>
                <a:cs typeface="Segoe UI" panose="020B0502040204020203" pitchFamily="34" charset="0"/>
              </a:rPr>
              <a:t>Tất cả chức năng của hệ thống</a:t>
            </a:r>
          </a:p>
        </p:txBody>
      </p:sp>
      <p:pic>
        <p:nvPicPr>
          <p:cNvPr id="12" name="pic">
            <a:extLst>
              <a:ext uri="{FF2B5EF4-FFF2-40B4-BE49-F238E27FC236}">
                <a16:creationId xmlns:a16="http://schemas.microsoft.com/office/drawing/2014/main" id="{3312E8A4-A53D-4D9C-8E90-938ACFB20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49600" y="2019300"/>
            <a:ext cx="3390000" cy="1210000"/>
          </a:xfrm>
          <a:prstGeom prst="rect">
            <a:avLst/>
          </a:prstGeom>
        </p:spPr>
      </p:pic>
      <p:pic>
        <p:nvPicPr>
          <p:cNvPr id="13" name="pic">
            <a:extLst>
              <a:ext uri="{FF2B5EF4-FFF2-40B4-BE49-F238E27FC236}">
                <a16:creationId xmlns:a16="http://schemas.microsoft.com/office/drawing/2014/main" id="{16EDFE66-26D7-4C33-BFFA-CF464F6142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22750" y="4219450"/>
            <a:ext cx="3910000" cy="1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66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B6B66-2045-4F7D-996A-BF62877F0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2800" dirty="0"/>
              <a:t>Khảo sát hệ thống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401A3-96D5-48E4-9918-9214F2DD07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Các tính năng còn lại sau khi lượt bỏ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F7C03D-68B3-4D13-9F07-21FF6BF14A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E36CB0EB-B0B6-4E50-A4A2-8CB8DB47D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2368376"/>
            <a:ext cx="4910000" cy="3550000"/>
          </a:xfrm>
          <a:prstGeom prst="rect">
            <a:avLst/>
          </a:prstGeom>
        </p:spPr>
      </p:pic>
      <p:pic>
        <p:nvPicPr>
          <p:cNvPr id="8" name="pic">
            <a:extLst>
              <a:ext uri="{FF2B5EF4-FFF2-40B4-BE49-F238E27FC236}">
                <a16:creationId xmlns:a16="http://schemas.microsoft.com/office/drawing/2014/main" id="{B1DE8086-5D36-4B60-80AB-0AE4DCBAE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29925" y="2463376"/>
            <a:ext cx="2380000" cy="1680000"/>
          </a:xfrm>
          <a:prstGeom prst="rect">
            <a:avLst/>
          </a:prstGeom>
        </p:spPr>
      </p:pic>
      <p:pic>
        <p:nvPicPr>
          <p:cNvPr id="9" name="pic">
            <a:extLst>
              <a:ext uri="{FF2B5EF4-FFF2-40B4-BE49-F238E27FC236}">
                <a16:creationId xmlns:a16="http://schemas.microsoft.com/office/drawing/2014/main" id="{9EA19729-EDD4-421C-BB63-097BFA44A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79725" y="2463376"/>
            <a:ext cx="1700000" cy="1210000"/>
          </a:xfrm>
          <a:prstGeom prst="rect">
            <a:avLst/>
          </a:prstGeom>
        </p:spPr>
      </p:pic>
      <p:pic>
        <p:nvPicPr>
          <p:cNvPr id="10" name="pic">
            <a:extLst>
              <a:ext uri="{FF2B5EF4-FFF2-40B4-BE49-F238E27FC236}">
                <a16:creationId xmlns:a16="http://schemas.microsoft.com/office/drawing/2014/main" id="{6C22E70A-E5C7-48C3-9D66-9E313C24B0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29925" y="4215413"/>
            <a:ext cx="3910000" cy="15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06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419E0-7FAD-4780-BAFB-10EACDD41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thành phần của hệ FPAC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5A7172-DC12-4D87-9A47-2A539A0A24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35DFE4-5867-4620-AD37-8D4E0651BC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">
            <a:extLst>
              <a:ext uri="{FF2B5EF4-FFF2-40B4-BE49-F238E27FC236}">
                <a16:creationId xmlns:a16="http://schemas.microsoft.com/office/drawing/2014/main" id="{555AFD5F-A24B-4CF6-972B-391530399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91000" y="2460000"/>
            <a:ext cx="3300000" cy="3380000"/>
          </a:xfrm>
          <a:prstGeom prst="rect">
            <a:avLst/>
          </a:prstGeom>
        </p:spPr>
      </p:pic>
      <p:pic>
        <p:nvPicPr>
          <p:cNvPr id="10" name="pic">
            <a:extLst>
              <a:ext uri="{FF2B5EF4-FFF2-40B4-BE49-F238E27FC236}">
                <a16:creationId xmlns:a16="http://schemas.microsoft.com/office/drawing/2014/main" id="{F8373511-C8F7-44BB-96B8-6865E3931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9600" y="1825076"/>
            <a:ext cx="5090000" cy="44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71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E0A44-B646-44E5-8BB3-848AA92E0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Phân tích các tín hiệu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FA426-5F8E-4EC7-A541-F6186062F4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91B4CC9-2F4D-43DF-AC3F-09A2724D6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926831"/>
              </p:ext>
            </p:extLst>
          </p:nvPr>
        </p:nvGraphicFramePr>
        <p:xfrm>
          <a:off x="838200" y="1447800"/>
          <a:ext cx="10515600" cy="4632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84488612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58281972"/>
                    </a:ext>
                  </a:extLst>
                </a:gridCol>
              </a:tblGrid>
              <a:tr h="507736">
                <a:tc>
                  <a:txBody>
                    <a:bodyPr/>
                    <a:lstStyle/>
                    <a:p>
                      <a:r>
                        <a:rPr lang="vi-VN" sz="3200" dirty="0"/>
                        <a:t>Thành Phần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3200" dirty="0"/>
                        <a:t>Tín hiệu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416290"/>
                  </a:ext>
                </a:extLst>
              </a:tr>
              <a:tr h="507736">
                <a:tc>
                  <a:txBody>
                    <a:bodyPr/>
                    <a:lstStyle/>
                    <a:p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AnalogSensor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::Level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Analog 0 – 10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335762"/>
                  </a:ext>
                </a:extLst>
              </a:tr>
              <a:tr h="507736">
                <a:tc>
                  <a:txBody>
                    <a:bodyPr/>
                    <a:lstStyle/>
                    <a:p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AnalogSensor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::Flow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Analog 0 – 10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275188"/>
                  </a:ext>
                </a:extLst>
              </a:tr>
              <a:tr h="567001">
                <a:tc>
                  <a:txBody>
                    <a:bodyPr/>
                    <a:lstStyle/>
                    <a:p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AnalogSensor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::Pressure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Analog 0 – 10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020932"/>
                  </a:ext>
                </a:extLst>
              </a:tr>
              <a:tr h="507736">
                <a:tc>
                  <a:txBody>
                    <a:bodyPr/>
                    <a:lstStyle/>
                    <a:p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AnalogSensor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::Temperature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Analog 0 – 10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92645"/>
                  </a:ext>
                </a:extLst>
              </a:tr>
              <a:tr h="507736">
                <a:tc>
                  <a:txBody>
                    <a:bodyPr/>
                    <a:lstStyle/>
                    <a:p>
                      <a:r>
                        <a:rPr lang="vi-VN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Digital Input x 3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Digital logic level 0 - 24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9584"/>
                  </a:ext>
                </a:extLst>
              </a:tr>
              <a:tr h="507736">
                <a:tc>
                  <a:txBody>
                    <a:bodyPr/>
                    <a:lstStyle/>
                    <a:p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DigitalOutput</a:t>
                      </a:r>
                      <a:r>
                        <a:rPr lang="vi-VN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x 7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Digital logic level 0 - 24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089547"/>
                  </a:ext>
                </a:extLst>
              </a:tr>
              <a:tr h="507736">
                <a:tc>
                  <a:txBody>
                    <a:bodyPr/>
                    <a:lstStyle/>
                    <a:p>
                      <a:r>
                        <a:rPr lang="en-US" sz="3200" dirty="0"/>
                        <a:t>Analog Input::Pump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Analog 0 – 10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91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3635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20472-67B1-411D-B76F-446015076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Phương án 1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1F56F-23E7-4D1D-BE5C-B48230D6BB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F4EEC-938C-40D2-809E-AE5A4AB114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AE118940-36B8-49D9-832A-6E140BCB0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9901" y="2543175"/>
            <a:ext cx="10967724" cy="367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809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05843"/>
      </a:accent2>
      <a:accent3>
        <a:srgbClr val="4E5359"/>
      </a:accent3>
      <a:accent4>
        <a:srgbClr val="FFC000"/>
      </a:accent4>
      <a:accent5>
        <a:srgbClr val="1E3A6E"/>
      </a:accent5>
      <a:accent6>
        <a:srgbClr val="ADC54F"/>
      </a:accent6>
      <a:hlink>
        <a:srgbClr val="0563C1"/>
      </a:hlink>
      <a:folHlink>
        <a:srgbClr val="954F72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01954_Pyramid Speech Pillars_AAS_v4" id="{FC2CA2BE-38B8-4112-ACC3-2FFFC62DE150}" vid="{3F8CE690-4B35-451B-AF08-47281E8869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2D117F8-91B4-480C-8C5D-108A6A9DDD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43A5D31-60B4-4621-8247-FB4C25493F5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5046AB0-192C-4B3F-9B51-3FAAA3BDE19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Pyramid Speech Pillars</Template>
  <TotalTime>984</TotalTime>
  <Words>1941</Words>
  <Application>Microsoft Office PowerPoint</Application>
  <PresentationFormat>Widescreen</PresentationFormat>
  <Paragraphs>322</Paragraphs>
  <Slides>47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8" baseType="lpstr">
      <vt:lpstr>Arial</vt:lpstr>
      <vt:lpstr>Calibri</vt:lpstr>
      <vt:lpstr>Cambria Math</vt:lpstr>
      <vt:lpstr>Fahkwang</vt:lpstr>
      <vt:lpstr>HelveticaNeue</vt:lpstr>
      <vt:lpstr>Linux Biolinum</vt:lpstr>
      <vt:lpstr>Segoe UI</vt:lpstr>
      <vt:lpstr>Symbol</vt:lpstr>
      <vt:lpstr>system-ui</vt:lpstr>
      <vt:lpstr>Times New Roman</vt:lpstr>
      <vt:lpstr>Office Theme</vt:lpstr>
      <vt:lpstr>PowerPoint Presentation</vt:lpstr>
      <vt:lpstr>Nhóm thực hiện</vt:lpstr>
      <vt:lpstr>Mục tiêu</vt:lpstr>
      <vt:lpstr>TỔNG QUAN</vt:lpstr>
      <vt:lpstr>Khảo sát hệ thống </vt:lpstr>
      <vt:lpstr>Khảo sát hệ thống</vt:lpstr>
      <vt:lpstr>Các thành phần của hệ FPAC</vt:lpstr>
      <vt:lpstr>Phân tích các tín hiệu</vt:lpstr>
      <vt:lpstr>Phương án 1</vt:lpstr>
      <vt:lpstr>Phương án 2</vt:lpstr>
      <vt:lpstr>Chọn vi điều khiển và màng hình</vt:lpstr>
      <vt:lpstr>Khảo sát board Board Stm32F469I - DISCOVERY </vt:lpstr>
      <vt:lpstr>Khảo sát arduino connector</vt:lpstr>
      <vt:lpstr>Xác định phương án</vt:lpstr>
      <vt:lpstr>Chọn thiết bị chuyển đổi tính hiệu</vt:lpstr>
      <vt:lpstr>Chọn thiết bị chuyển đổi tính hiệu</vt:lpstr>
      <vt:lpstr>Chọn thiết bị chuyển đổi tính hiệu</vt:lpstr>
      <vt:lpstr>Chọn thiết bị chuyển đổi tính hiệu</vt:lpstr>
      <vt:lpstr>Chọn thiết bị chuyển đổi tính hiệu</vt:lpstr>
      <vt:lpstr>Chọn thiết bị chuyển đổi tính hiệu</vt:lpstr>
      <vt:lpstr>Chọn các thiết bị khác</vt:lpstr>
      <vt:lpstr>Chọn các thiết bị khác</vt:lpstr>
      <vt:lpstr>Chọn các thiết bị khác</vt:lpstr>
      <vt:lpstr>Viết firmware cho các periperals</vt:lpstr>
      <vt:lpstr>Firmware External Interrupt </vt:lpstr>
      <vt:lpstr>Firmware PWM</vt:lpstr>
      <vt:lpstr>Firmware ADC</vt:lpstr>
      <vt:lpstr>Firmware Digital Output</vt:lpstr>
      <vt:lpstr>Firmware PID</vt:lpstr>
      <vt:lpstr>Thiết kế HMI</vt:lpstr>
      <vt:lpstr>Các tiêu chí khi thiết kế HMI</vt:lpstr>
      <vt:lpstr>Thiết kế HMI</vt:lpstr>
      <vt:lpstr>Thiết kế HMI</vt:lpstr>
      <vt:lpstr>Screen::SetingVar </vt:lpstr>
      <vt:lpstr>Screen::ClosedLoopControl</vt:lpstr>
      <vt:lpstr>Screen::ClosedLoopSetting</vt:lpstr>
      <vt:lpstr>Kiến trúc phần mềm</vt:lpstr>
      <vt:lpstr>Kiến trúc của stm32TouchGfx</vt:lpstr>
      <vt:lpstr>Kiến trúc của stm32TouchGfx</vt:lpstr>
      <vt:lpstr>Hệ điều hành của hệ thống</vt:lpstr>
      <vt:lpstr>Các task của phần mềm</vt:lpstr>
      <vt:lpstr>Thực nghiệm</vt:lpstr>
      <vt:lpstr>Thực nghiệm</vt:lpstr>
      <vt:lpstr>Thực nghiệm</vt:lpstr>
      <vt:lpstr>Thực nghiệm</vt:lpstr>
      <vt:lpstr>Thực nghiệm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Pyramid Speech Pillars</dc:title>
  <dc:creator>Anh Trần Hoàng</dc:creator>
  <cp:lastModifiedBy>Anh</cp:lastModifiedBy>
  <cp:revision>150</cp:revision>
  <dcterms:created xsi:type="dcterms:W3CDTF">2023-07-10T11:48:25Z</dcterms:created>
  <dcterms:modified xsi:type="dcterms:W3CDTF">2023-07-11T06:34:39Z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